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sldIdLst>
    <p:sldId id="256" r:id="rId2"/>
    <p:sldId id="277" r:id="rId3"/>
    <p:sldId id="2199" r:id="rId4"/>
    <p:sldId id="2193" r:id="rId5"/>
    <p:sldId id="308" r:id="rId6"/>
    <p:sldId id="307" r:id="rId7"/>
    <p:sldId id="302" r:id="rId8"/>
    <p:sldId id="304" r:id="rId9"/>
    <p:sldId id="305" r:id="rId10"/>
    <p:sldId id="306" r:id="rId11"/>
    <p:sldId id="2191" r:id="rId12"/>
    <p:sldId id="2196" r:id="rId13"/>
    <p:sldId id="2204" r:id="rId14"/>
    <p:sldId id="2203" r:id="rId15"/>
    <p:sldId id="2205" r:id="rId16"/>
    <p:sldId id="2194" r:id="rId17"/>
    <p:sldId id="2192" r:id="rId18"/>
    <p:sldId id="2195" r:id="rId19"/>
    <p:sldId id="2225" r:id="rId20"/>
    <p:sldId id="2226" r:id="rId21"/>
    <p:sldId id="2200" r:id="rId22"/>
    <p:sldId id="2206" r:id="rId23"/>
    <p:sldId id="2201" r:id="rId24"/>
    <p:sldId id="2202" r:id="rId25"/>
    <p:sldId id="2207" r:id="rId26"/>
    <p:sldId id="2212" r:id="rId27"/>
    <p:sldId id="2208" r:id="rId28"/>
    <p:sldId id="2209" r:id="rId29"/>
    <p:sldId id="2210" r:id="rId30"/>
    <p:sldId id="2211" r:id="rId31"/>
    <p:sldId id="2224" r:id="rId32"/>
    <p:sldId id="2197" r:id="rId33"/>
  </p:sldIdLst>
  <p:sldSz cx="12192000" cy="6858000"/>
  <p:notesSz cx="6858000" cy="9144000"/>
  <p:embeddedFontLst>
    <p:embeddedFont>
      <p:font typeface="Batang" panose="02030600000101010101" pitchFamily="18" charset="-127"/>
      <p:regular r:id="rId35"/>
    </p:embeddedFont>
    <p:embeddedFont>
      <p:font typeface="Blackadder ITC" panose="04020505051007020D02" pitchFamily="82" charset="0"/>
      <p:regular r:id="rId36"/>
    </p:embeddedFon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Colonna MT" panose="04020805060202030203" pitchFamily="82" charset="0"/>
      <p:regular r:id="rId42"/>
    </p:embeddedFont>
    <p:embeddedFont>
      <p:font typeface="Palatino Linotype" panose="02040502050505030304" pitchFamily="18" charset="0"/>
      <p:regular r:id="rId43"/>
      <p:bold r:id="rId44"/>
      <p:italic r:id="rId45"/>
      <p:boldItalic r:id="rId46"/>
    </p:embeddedFont>
    <p:embeddedFont>
      <p:font typeface="tahoma" panose="020B0604030504040204" pitchFamily="34" charset="0"/>
      <p:regular r:id="rId47"/>
      <p:bold r:id="rId48"/>
    </p:embeddedFont>
    <p:embeddedFont>
      <p:font typeface="等线" panose="02010600030101010101" pitchFamily="2" charset="-122"/>
      <p:regular r:id="rId49"/>
      <p:bold r:id="rId50"/>
    </p:embeddedFont>
    <p:embeddedFont>
      <p:font typeface="黑体" panose="02010609060101010101" pitchFamily="49" charset="-122"/>
      <p:regular r:id="rId51"/>
    </p:embeddedFont>
    <p:embeddedFont>
      <p:font typeface="华文楷体" panose="02010600040101010101" pitchFamily="2" charset="-122"/>
      <p:regular r:id="rId52"/>
    </p:embeddedFont>
    <p:embeddedFont>
      <p:font typeface="微软雅黑" panose="020B0503020204020204" pitchFamily="34" charset="-122"/>
      <p:regular r:id="rId53"/>
      <p:bold r:id="rId54"/>
    </p:embeddedFont>
    <p:embeddedFont>
      <p:font typeface="幼圆" panose="02010509060101010101" pitchFamily="49" charset="-122"/>
      <p:regular r:id="rId5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CBF5"/>
    <a:srgbClr val="CCF1F4"/>
    <a:srgbClr val="DFF3F1"/>
    <a:srgbClr val="404040"/>
    <a:srgbClr val="565659"/>
    <a:srgbClr val="BDE5E0"/>
    <a:srgbClr val="222222"/>
    <a:srgbClr val="E1F4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84" d="100"/>
          <a:sy n="84"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A4AE3-CF45-487A-9FEC-294762F5C143}" type="datetimeFigureOut">
              <a:rPr lang="zh-CN" altLang="en-US" smtClean="0"/>
              <a:t>2022/7/14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A4C0E-DC2E-4CCA-9032-458FBBF0EEEF}" type="slidenum">
              <a:rPr lang="zh-CN" altLang="en-US" smtClean="0"/>
              <a:t>‹#›</a:t>
            </a:fld>
            <a:endParaRPr lang="zh-CN" altLang="en-US"/>
          </a:p>
        </p:txBody>
      </p:sp>
    </p:spTree>
    <p:extLst>
      <p:ext uri="{BB962C8B-B14F-4D97-AF65-F5344CB8AC3E}">
        <p14:creationId xmlns:p14="http://schemas.microsoft.com/office/powerpoint/2010/main" val="308339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101E782-F824-432F-859D-8F50774883D0}" type="slidenum">
              <a:rPr lang="zh-CN" altLang="en-US" smtClean="0"/>
              <a:pPr>
                <a:defRPr/>
              </a:pPr>
              <a:t>31</a:t>
            </a:fld>
            <a:endParaRPr lang="en-US" altLang="zh-CN"/>
          </a:p>
        </p:txBody>
      </p:sp>
    </p:spTree>
    <p:extLst>
      <p:ext uri="{BB962C8B-B14F-4D97-AF65-F5344CB8AC3E}">
        <p14:creationId xmlns:p14="http://schemas.microsoft.com/office/powerpoint/2010/main" val="64540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矩形 7"/>
          <p:cNvSpPr/>
          <p:nvPr userDrawn="1"/>
        </p:nvSpPr>
        <p:spPr>
          <a:xfrm>
            <a:off x="-15240" y="0"/>
            <a:ext cx="12205970" cy="6842760"/>
          </a:xfrm>
          <a:prstGeom prst="rect">
            <a:avLst/>
          </a:prstGeom>
          <a:solidFill>
            <a:srgbClr val="DF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985" y="248285"/>
            <a:ext cx="428625" cy="557213"/>
          </a:xfrm>
          <a:prstGeom prst="rect">
            <a:avLst/>
          </a:prstGeom>
          <a:solidFill>
            <a:srgbClr val="4442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Batang" panose="02030600000101010101" charset="-127"/>
              <a:ea typeface="Batang" panose="02030600000101010101" charset="-127"/>
              <a:cs typeface="+mn-cs"/>
            </a:endParaRPr>
          </a:p>
        </p:txBody>
      </p:sp>
      <p:sp>
        <p:nvSpPr>
          <p:cNvPr id="10" name="矩形 9"/>
          <p:cNvSpPr/>
          <p:nvPr userDrawn="1"/>
        </p:nvSpPr>
        <p:spPr>
          <a:xfrm>
            <a:off x="496570" y="248285"/>
            <a:ext cx="76200" cy="557530"/>
          </a:xfrm>
          <a:prstGeom prst="rect">
            <a:avLst/>
          </a:prstGeom>
          <a:solidFill>
            <a:srgbClr val="4442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Batang" panose="02030600000101010101" charset="-127"/>
              <a:ea typeface="Batang" panose="02030600000101010101" charset="-127"/>
              <a:cs typeface="+mn-cs"/>
            </a:endParaRPr>
          </a:p>
        </p:txBody>
      </p:sp>
      <p:sp>
        <p:nvSpPr>
          <p:cNvPr id="3" name="内容占位符 2">
            <a:extLst>
              <a:ext uri="{FF2B5EF4-FFF2-40B4-BE49-F238E27FC236}">
                <a16:creationId xmlns:a16="http://schemas.microsoft.com/office/drawing/2014/main" id="{B81B25AE-7B82-48B0-9847-FC1F471C7370}"/>
              </a:ext>
            </a:extLst>
          </p:cNvPr>
          <p:cNvSpPr>
            <a:spLocks noGrp="1"/>
          </p:cNvSpPr>
          <p:nvPr>
            <p:ph sz="quarter" idx="10"/>
          </p:nvPr>
        </p:nvSpPr>
        <p:spPr>
          <a:xfrm>
            <a:off x="703037" y="1500050"/>
            <a:ext cx="10515600" cy="4477106"/>
          </a:xfrm>
          <a:prstGeom prst="rect">
            <a:avLst/>
          </a:prstGeom>
        </p:spPr>
        <p:txBody>
          <a:bodyPr/>
          <a:lstStyle>
            <a:lvl1pPr>
              <a:defRPr>
                <a:latin typeface="华文楷体" panose="02010600040101010101" pitchFamily="2" charset="-122"/>
                <a:ea typeface="华文楷体" panose="02010600040101010101" pitchFamily="2" charset="-122"/>
              </a:defRPr>
            </a:lvl1pPr>
            <a:lvl2pPr>
              <a:defRPr>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标题 3">
            <a:extLst>
              <a:ext uri="{FF2B5EF4-FFF2-40B4-BE49-F238E27FC236}">
                <a16:creationId xmlns:a16="http://schemas.microsoft.com/office/drawing/2014/main" id="{7F469DFA-FE0B-4EBD-A751-412EF71958CD}"/>
              </a:ext>
            </a:extLst>
          </p:cNvPr>
          <p:cNvSpPr>
            <a:spLocks noGrp="1"/>
          </p:cNvSpPr>
          <p:nvPr>
            <p:ph type="title"/>
          </p:nvPr>
        </p:nvSpPr>
        <p:spPr>
          <a:xfrm>
            <a:off x="703037" y="216534"/>
            <a:ext cx="10515600" cy="620713"/>
          </a:xfrm>
          <a:prstGeom prst="rect">
            <a:avLst/>
          </a:prstGeom>
        </p:spPr>
        <p:txBody>
          <a:bodyPr/>
          <a:lstStyle>
            <a:lvl1pPr>
              <a:defRPr sz="4000">
                <a:latin typeface="幼圆" panose="02010509060101010101" pitchFamily="49" charset="-122"/>
                <a:ea typeface="幼圆" panose="02010509060101010101" pitchFamily="49" charset="-122"/>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43985" y="1090613"/>
            <a:ext cx="11197167" cy="47990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2"/>
          <p:cNvSpPr>
            <a:spLocks noGrp="1"/>
          </p:cNvSpPr>
          <p:nvPr>
            <p:ph type="sldNum" sz="quarter" idx="4"/>
          </p:nvPr>
        </p:nvSpPr>
        <p:spPr>
          <a:xfrm>
            <a:off x="9072331" y="638132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b="0">
                <a:solidFill>
                  <a:srgbClr val="898989"/>
                </a:solidFill>
                <a:latin typeface="黑体" panose="02010609060101010101" pitchFamily="49" charset="-122"/>
                <a:ea typeface="黑体" panose="02010609060101010101" pitchFamily="49" charset="-122"/>
              </a:defRPr>
            </a:lvl1pPr>
          </a:lstStyle>
          <a:p>
            <a:pPr>
              <a:defRPr/>
            </a:pPr>
            <a:fld id="{3BAF050E-3034-4E9A-B0EF-0545A82BD8DB}" type="slidenum">
              <a:rPr lang="zh-CN" altLang="en-US" smtClean="0"/>
              <a:pPr>
                <a:defRPr/>
              </a:pPr>
              <a:t>‹#›</a:t>
            </a:fld>
            <a:endParaRPr lang="zh-CN" altLang="en-US" dirty="0"/>
          </a:p>
        </p:txBody>
      </p:sp>
    </p:spTree>
    <p:extLst>
      <p:ext uri="{BB962C8B-B14F-4D97-AF65-F5344CB8AC3E}">
        <p14:creationId xmlns:p14="http://schemas.microsoft.com/office/powerpoint/2010/main" val="1382262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F3F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journals.aps.org/prl/abstract/10.1103/PhysRevLett.98.146401" TargetMode="External"/><Relationship Id="rId5" Type="http://schemas.openxmlformats.org/officeDocument/2006/relationships/image" Target="../media/image59.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4af16225ddc869fae05273ac3904cec3e8633dcd6e9b-DEPJl3_fw658"/>
          <p:cNvPicPr>
            <a:picLocks noChangeAspect="1"/>
          </p:cNvPicPr>
          <p:nvPr/>
        </p:nvPicPr>
        <p:blipFill>
          <a:blip r:embed="rId2"/>
          <a:srcRect l="3738" t="5282" r="50217" b="5501"/>
          <a:stretch>
            <a:fillRect/>
          </a:stretch>
        </p:blipFill>
        <p:spPr>
          <a:xfrm>
            <a:off x="0" y="-15875"/>
            <a:ext cx="4236720" cy="6873875"/>
          </a:xfrm>
          <a:prstGeom prst="rect">
            <a:avLst/>
          </a:prstGeom>
        </p:spPr>
      </p:pic>
      <p:sp>
        <p:nvSpPr>
          <p:cNvPr id="8" name="椭圆 7"/>
          <p:cNvSpPr/>
          <p:nvPr/>
        </p:nvSpPr>
        <p:spPr>
          <a:xfrm>
            <a:off x="6952615" y="604520"/>
            <a:ext cx="3245485" cy="3245485"/>
          </a:xfrm>
          <a:prstGeom prst="ellipse">
            <a:avLst/>
          </a:prstGeom>
          <a:solidFill>
            <a:srgbClr val="56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322184" y="896065"/>
            <a:ext cx="2621915" cy="1569660"/>
          </a:xfrm>
          <a:prstGeom prst="rect">
            <a:avLst/>
          </a:prstGeom>
          <a:noFill/>
        </p:spPr>
        <p:txBody>
          <a:bodyPr wrap="square" rtlCol="0">
            <a:spAutoFit/>
          </a:bodyPr>
          <a:lstStyle/>
          <a:p>
            <a:r>
              <a:rPr lang="en-US" altLang="zh-CN" sz="9600" dirty="0">
                <a:solidFill>
                  <a:schemeClr val="bg1"/>
                </a:solidFill>
                <a:latin typeface="Colonna MT" panose="04020805060202030203" charset="0"/>
                <a:ea typeface="方正静蕾简体" panose="02000000000000000000" charset="-122"/>
              </a:rPr>
              <a:t>QM9</a:t>
            </a:r>
          </a:p>
        </p:txBody>
      </p:sp>
      <p:sp>
        <p:nvSpPr>
          <p:cNvPr id="10" name="文本框 9"/>
          <p:cNvSpPr txBox="1"/>
          <p:nvPr/>
        </p:nvSpPr>
        <p:spPr>
          <a:xfrm>
            <a:off x="7103322" y="2107932"/>
            <a:ext cx="3162512" cy="1200329"/>
          </a:xfrm>
          <a:prstGeom prst="rect">
            <a:avLst/>
          </a:prstGeom>
          <a:noFill/>
        </p:spPr>
        <p:txBody>
          <a:bodyPr wrap="square" rtlCol="0">
            <a:spAutoFit/>
          </a:bodyPr>
          <a:lstStyle/>
          <a:p>
            <a:r>
              <a:rPr lang="en-US" altLang="zh-CN" sz="7200" dirty="0" err="1">
                <a:solidFill>
                  <a:schemeClr val="bg1"/>
                </a:solidFill>
                <a:latin typeface="Colonna MT" panose="04020805060202030203" charset="0"/>
                <a:ea typeface="方正静蕾简体" panose="02000000000000000000" charset="-122"/>
              </a:rPr>
              <a:t>SchNet</a:t>
            </a:r>
            <a:endParaRPr lang="en-US" altLang="zh-CN" sz="7200" dirty="0">
              <a:solidFill>
                <a:schemeClr val="bg1"/>
              </a:solidFill>
              <a:latin typeface="Colonna MT" panose="04020805060202030203" charset="0"/>
              <a:ea typeface="方正静蕾简体" panose="02000000000000000000" charset="-122"/>
            </a:endParaRPr>
          </a:p>
        </p:txBody>
      </p:sp>
      <p:sp>
        <p:nvSpPr>
          <p:cNvPr id="12" name="文本框 11"/>
          <p:cNvSpPr txBox="1"/>
          <p:nvPr/>
        </p:nvSpPr>
        <p:spPr>
          <a:xfrm>
            <a:off x="4716780" y="3966845"/>
            <a:ext cx="3096260" cy="785495"/>
          </a:xfrm>
          <a:prstGeom prst="rect">
            <a:avLst/>
          </a:prstGeom>
          <a:noFill/>
        </p:spPr>
        <p:txBody>
          <a:bodyPr wrap="square" rtlCol="0">
            <a:spAutoFit/>
          </a:bodyPr>
          <a:lstStyle/>
          <a:p>
            <a:r>
              <a:rPr lang="en-US" altLang="zh-CN" sz="4400" dirty="0" err="1">
                <a:solidFill>
                  <a:schemeClr val="tx1">
                    <a:lumMod val="85000"/>
                    <a:lumOff val="15000"/>
                  </a:schemeClr>
                </a:solidFill>
                <a:latin typeface="Blackadder ITC" panose="04020505051007020D02" charset="0"/>
              </a:rPr>
              <a:t>kuaiyiming</a:t>
            </a:r>
            <a:r>
              <a:rPr lang="en-US" altLang="zh-CN" sz="4400" dirty="0">
                <a:solidFill>
                  <a:schemeClr val="tx1">
                    <a:lumMod val="85000"/>
                    <a:lumOff val="15000"/>
                  </a:schemeClr>
                </a:solidFill>
                <a:latin typeface="Blackadder ITC" panose="04020505051007020D02" charset="0"/>
              </a:rPr>
              <a:t> </a:t>
            </a:r>
          </a:p>
        </p:txBody>
      </p:sp>
      <p:sp>
        <p:nvSpPr>
          <p:cNvPr id="13" name="文本框 12"/>
          <p:cNvSpPr txBox="1"/>
          <p:nvPr/>
        </p:nvSpPr>
        <p:spPr>
          <a:xfrm>
            <a:off x="4620895" y="4704080"/>
            <a:ext cx="7458075" cy="523220"/>
          </a:xfrm>
          <a:prstGeom prst="rect">
            <a:avLst/>
          </a:prstGeom>
          <a:noFill/>
        </p:spPr>
        <p:txBody>
          <a:bodyPr wrap="square" rtlCol="0">
            <a:spAutoFit/>
          </a:bodyPr>
          <a:lstStyle/>
          <a:p>
            <a:r>
              <a:rPr lang="en-US" altLang="zh-CN" sz="1400" dirty="0">
                <a:solidFill>
                  <a:schemeClr val="tx1">
                    <a:lumMod val="75000"/>
                    <a:lumOff val="25000"/>
                  </a:schemeClr>
                </a:solidFill>
                <a:latin typeface="微软雅黑" panose="020B0503020204020204" charset="-122"/>
                <a:ea typeface="微软雅黑" panose="020B0503020204020204" charset="-122"/>
                <a:sym typeface="+mn-ea"/>
              </a:rPr>
              <a:t>Machine Learning Meets Chemistry</a:t>
            </a:r>
            <a:endParaRPr lang="zh-CN" altLang="en-US" sz="1400" dirty="0">
              <a:solidFill>
                <a:schemeClr val="tx1">
                  <a:lumMod val="75000"/>
                  <a:lumOff val="25000"/>
                </a:schemeClr>
              </a:solidFill>
              <a:sym typeface="+mn-ea"/>
            </a:endParaRPr>
          </a:p>
          <a:p>
            <a:endParaRPr lang="zh-CN" altLang="en-US" sz="1400" dirty="0">
              <a:solidFill>
                <a:schemeClr val="tx1">
                  <a:lumMod val="75000"/>
                  <a:lumOff val="2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4EA5DA1-05A0-48DE-80BB-1766190893B7}"/>
              </a:ext>
            </a:extLst>
          </p:cNvPr>
          <p:cNvSpPr>
            <a:spLocks noGrp="1"/>
          </p:cNvSpPr>
          <p:nvPr>
            <p:ph type="title"/>
          </p:nvPr>
        </p:nvSpPr>
        <p:spPr/>
        <p:txBody>
          <a:bodyPr/>
          <a:lstStyle/>
          <a:p>
            <a:r>
              <a:rPr lang="zh-CN" altLang="en-US" dirty="0"/>
              <a:t>分子构型分布</a:t>
            </a:r>
          </a:p>
        </p:txBody>
      </p:sp>
      <p:pic>
        <p:nvPicPr>
          <p:cNvPr id="5" name="图片 4">
            <a:extLst>
              <a:ext uri="{FF2B5EF4-FFF2-40B4-BE49-F238E27FC236}">
                <a16:creationId xmlns:a16="http://schemas.microsoft.com/office/drawing/2014/main" id="{4B7121EB-563C-4013-9E77-E4A5F201621F}"/>
              </a:ext>
            </a:extLst>
          </p:cNvPr>
          <p:cNvPicPr>
            <a:picLocks noChangeAspect="1"/>
          </p:cNvPicPr>
          <p:nvPr/>
        </p:nvPicPr>
        <p:blipFill>
          <a:blip r:embed="rId2"/>
          <a:stretch>
            <a:fillRect/>
          </a:stretch>
        </p:blipFill>
        <p:spPr>
          <a:xfrm>
            <a:off x="2337103" y="1527102"/>
            <a:ext cx="7247467" cy="3803795"/>
          </a:xfrm>
          <a:prstGeom prst="rect">
            <a:avLst/>
          </a:prstGeom>
        </p:spPr>
      </p:pic>
    </p:spTree>
    <p:extLst>
      <p:ext uri="{BB962C8B-B14F-4D97-AF65-F5344CB8AC3E}">
        <p14:creationId xmlns:p14="http://schemas.microsoft.com/office/powerpoint/2010/main" val="123065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AD0AD7-C57F-41F6-937B-F61421C74635}"/>
              </a:ext>
            </a:extLst>
          </p:cNvPr>
          <p:cNvSpPr>
            <a:spLocks noGrp="1"/>
          </p:cNvSpPr>
          <p:nvPr>
            <p:ph sz="quarter" idx="10"/>
          </p:nvPr>
        </p:nvSpPr>
        <p:spPr>
          <a:xfrm>
            <a:off x="703037" y="1170495"/>
            <a:ext cx="10832796" cy="4477106"/>
          </a:xfrm>
        </p:spPr>
        <p:txBody>
          <a:bodyPr/>
          <a:lstStyle/>
          <a:p>
            <a:r>
              <a:rPr lang="en-US" altLang="zh-CN" dirty="0"/>
              <a:t>133, 885 GDB-1 to GDB-9 molecules ( dsgdb9nsd.xyz.tar.bz2 )</a:t>
            </a:r>
          </a:p>
          <a:p>
            <a:r>
              <a:rPr lang="en-US" altLang="zh-CN" dirty="0"/>
              <a:t>6,095 constitutional isomers of </a:t>
            </a:r>
            <a:r>
              <a:rPr lang="pt-BR" altLang="zh-CN" dirty="0"/>
              <a:t>C</a:t>
            </a:r>
            <a:r>
              <a:rPr lang="pt-BR" altLang="zh-CN" baseline="-25000" dirty="0"/>
              <a:t>7</a:t>
            </a:r>
            <a:r>
              <a:rPr lang="pt-BR" altLang="zh-CN" dirty="0"/>
              <a:t>H</a:t>
            </a:r>
            <a:r>
              <a:rPr lang="pt-BR" altLang="zh-CN" baseline="-25000" dirty="0"/>
              <a:t>10</a:t>
            </a:r>
            <a:r>
              <a:rPr lang="pt-BR" altLang="zh-CN" dirty="0"/>
              <a:t>O</a:t>
            </a:r>
            <a:r>
              <a:rPr lang="pt-BR" altLang="zh-CN" baseline="-25000" dirty="0"/>
              <a:t>2 </a:t>
            </a:r>
            <a:r>
              <a:rPr lang="en-US" altLang="zh-CN" dirty="0"/>
              <a:t>( dsC7O2H10nsd.xyz.tar.bz2 ) </a:t>
            </a:r>
          </a:p>
          <a:p>
            <a:r>
              <a:rPr lang="en-US" altLang="zh-CN" dirty="0"/>
              <a:t>100 validation molecules (see Table 1) enthalpies of atomization ( valida-tion.txt )</a:t>
            </a:r>
          </a:p>
          <a:p>
            <a:r>
              <a:rPr lang="en-US" altLang="zh-CN" dirty="0"/>
              <a:t> atomic reference data ( atomref.txt )</a:t>
            </a:r>
            <a:endParaRPr lang="zh-CN" altLang="en-US" dirty="0"/>
          </a:p>
        </p:txBody>
      </p:sp>
      <p:sp>
        <p:nvSpPr>
          <p:cNvPr id="3" name="标题 2">
            <a:extLst>
              <a:ext uri="{FF2B5EF4-FFF2-40B4-BE49-F238E27FC236}">
                <a16:creationId xmlns:a16="http://schemas.microsoft.com/office/drawing/2014/main" id="{1E93E747-3BB1-4629-92D2-E2B64C6FD447}"/>
              </a:ext>
            </a:extLst>
          </p:cNvPr>
          <p:cNvSpPr>
            <a:spLocks noGrp="1"/>
          </p:cNvSpPr>
          <p:nvPr>
            <p:ph type="title"/>
          </p:nvPr>
        </p:nvSpPr>
        <p:spPr/>
        <p:txBody>
          <a:bodyPr/>
          <a:lstStyle/>
          <a:p>
            <a:r>
              <a:rPr lang="zh-CN" altLang="en-US" dirty="0"/>
              <a:t>原始数据</a:t>
            </a:r>
          </a:p>
        </p:txBody>
      </p:sp>
      <p:pic>
        <p:nvPicPr>
          <p:cNvPr id="5" name="图片 4">
            <a:extLst>
              <a:ext uri="{FF2B5EF4-FFF2-40B4-BE49-F238E27FC236}">
                <a16:creationId xmlns:a16="http://schemas.microsoft.com/office/drawing/2014/main" id="{C9BCCA7D-B0F0-44C0-9165-3312A4C6B966}"/>
              </a:ext>
            </a:extLst>
          </p:cNvPr>
          <p:cNvPicPr>
            <a:picLocks noChangeAspect="1"/>
          </p:cNvPicPr>
          <p:nvPr/>
        </p:nvPicPr>
        <p:blipFill>
          <a:blip r:embed="rId2"/>
          <a:stretch>
            <a:fillRect/>
          </a:stretch>
        </p:blipFill>
        <p:spPr>
          <a:xfrm>
            <a:off x="749454" y="4531578"/>
            <a:ext cx="5479419" cy="2258692"/>
          </a:xfrm>
          <a:prstGeom prst="rect">
            <a:avLst/>
          </a:prstGeom>
        </p:spPr>
      </p:pic>
      <p:pic>
        <p:nvPicPr>
          <p:cNvPr id="7" name="图片 6">
            <a:extLst>
              <a:ext uri="{FF2B5EF4-FFF2-40B4-BE49-F238E27FC236}">
                <a16:creationId xmlns:a16="http://schemas.microsoft.com/office/drawing/2014/main" id="{9911A9E4-694E-4F58-8C73-F4F8CABFAF8E}"/>
              </a:ext>
            </a:extLst>
          </p:cNvPr>
          <p:cNvPicPr>
            <a:picLocks noChangeAspect="1"/>
          </p:cNvPicPr>
          <p:nvPr/>
        </p:nvPicPr>
        <p:blipFill>
          <a:blip r:embed="rId3"/>
          <a:stretch>
            <a:fillRect/>
          </a:stretch>
        </p:blipFill>
        <p:spPr>
          <a:xfrm>
            <a:off x="6897492" y="2645726"/>
            <a:ext cx="4821958" cy="4144544"/>
          </a:xfrm>
          <a:prstGeom prst="rect">
            <a:avLst/>
          </a:prstGeom>
        </p:spPr>
      </p:pic>
    </p:spTree>
    <p:extLst>
      <p:ext uri="{BB962C8B-B14F-4D97-AF65-F5344CB8AC3E}">
        <p14:creationId xmlns:p14="http://schemas.microsoft.com/office/powerpoint/2010/main" val="4059486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732345-F5C8-45B5-90FE-623FBA952A26}"/>
              </a:ext>
            </a:extLst>
          </p:cNvPr>
          <p:cNvSpPr>
            <a:spLocks noGrp="1"/>
          </p:cNvSpPr>
          <p:nvPr>
            <p:ph type="title"/>
          </p:nvPr>
        </p:nvSpPr>
        <p:spPr/>
        <p:txBody>
          <a:bodyPr/>
          <a:lstStyle/>
          <a:p>
            <a:r>
              <a:rPr lang="en-US" altLang="zh-CN" dirty="0"/>
              <a:t>Atomref.txt</a:t>
            </a:r>
            <a:endParaRPr lang="zh-CN" altLang="en-US" dirty="0"/>
          </a:p>
        </p:txBody>
      </p:sp>
      <p:sp>
        <p:nvSpPr>
          <p:cNvPr id="5" name="文本框 4">
            <a:extLst>
              <a:ext uri="{FF2B5EF4-FFF2-40B4-BE49-F238E27FC236}">
                <a16:creationId xmlns:a16="http://schemas.microsoft.com/office/drawing/2014/main" id="{407E0C7F-CFB6-4D16-A8B7-F51C36C8B12B}"/>
              </a:ext>
            </a:extLst>
          </p:cNvPr>
          <p:cNvSpPr txBox="1"/>
          <p:nvPr/>
        </p:nvSpPr>
        <p:spPr>
          <a:xfrm>
            <a:off x="-50801" y="1646347"/>
            <a:ext cx="12208934" cy="3139321"/>
          </a:xfrm>
          <a:prstGeom prst="rect">
            <a:avLst/>
          </a:prstGeom>
          <a:noFill/>
        </p:spPr>
        <p:txBody>
          <a:bodyPr wrap="square">
            <a:spAutoFit/>
          </a:bodyPr>
          <a:lstStyle/>
          <a:p>
            <a:endParaRPr lang="zh-CN" altLang="en-US" dirty="0"/>
          </a:p>
          <a:p>
            <a:r>
              <a:rPr lang="zh-CN" altLang="en-US" dirty="0"/>
              <a:t>=========================================================================================================</a:t>
            </a:r>
          </a:p>
          <a:p>
            <a:r>
              <a:rPr lang="zh-CN" altLang="en-US" dirty="0"/>
              <a:t>  Ele-    ZPVE         U (0 K)      U (298.15 K)    H (298.15 K)    G (298.15 K)     CV</a:t>
            </a:r>
          </a:p>
          <a:p>
            <a:r>
              <a:rPr lang="zh-CN" altLang="en-US" dirty="0"/>
              <a:t>  ment   Hartree       Hartree        Hartree         Hartree         Hartree        Cal/(Mol Kelvin)</a:t>
            </a:r>
          </a:p>
          <a:p>
            <a:r>
              <a:rPr lang="zh-CN" altLang="en-US" dirty="0"/>
              <a:t>=========================================================================================================</a:t>
            </a:r>
          </a:p>
          <a:p>
            <a:r>
              <a:rPr lang="zh-CN" altLang="en-US" dirty="0"/>
              <a:t>   H     0.000000     -0.500273      -0.498857       -0.497912       -0.510927       2.981</a:t>
            </a:r>
          </a:p>
          <a:p>
            <a:r>
              <a:rPr lang="zh-CN" altLang="en-US" dirty="0"/>
              <a:t>   C     0.000000    -37.846772     -37.845355      -37.844411      -37.861317       2.981</a:t>
            </a:r>
          </a:p>
          <a:p>
            <a:r>
              <a:rPr lang="zh-CN" altLang="en-US" dirty="0"/>
              <a:t>   N     0.000000    -54.583861     -54.582445      -54.581501      -54.598897       2.981</a:t>
            </a:r>
          </a:p>
          <a:p>
            <a:r>
              <a:rPr lang="zh-CN" altLang="en-US" dirty="0"/>
              <a:t>   O     0.000000    -75.064579     -75.063163      -75.062219      -75.079532       2.981</a:t>
            </a:r>
          </a:p>
          <a:p>
            <a:r>
              <a:rPr lang="zh-CN" altLang="en-US" dirty="0"/>
              <a:t>   F     0.000000    -99.718730     -99.717314      -99.716370      -99.733544       2.981</a:t>
            </a:r>
          </a:p>
          <a:p>
            <a:r>
              <a:rPr lang="zh-CN" altLang="en-US" dirty="0"/>
              <a:t>=========================================================================================================</a:t>
            </a:r>
          </a:p>
        </p:txBody>
      </p:sp>
    </p:spTree>
    <p:extLst>
      <p:ext uri="{BB962C8B-B14F-4D97-AF65-F5344CB8AC3E}">
        <p14:creationId xmlns:p14="http://schemas.microsoft.com/office/powerpoint/2010/main" val="26588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7904AA-6163-4D6A-9A6B-03BF1676E7ED}"/>
              </a:ext>
            </a:extLst>
          </p:cNvPr>
          <p:cNvSpPr>
            <a:spLocks noGrp="1"/>
          </p:cNvSpPr>
          <p:nvPr>
            <p:ph sz="quarter" idx="10"/>
          </p:nvPr>
        </p:nvSpPr>
        <p:spPr>
          <a:xfrm>
            <a:off x="703037" y="1025265"/>
            <a:ext cx="10515600" cy="5273283"/>
          </a:xfrm>
        </p:spPr>
        <p:txBody>
          <a:bodyPr/>
          <a:lstStyle/>
          <a:p>
            <a:r>
              <a:rPr lang="zh-CN" altLang="en-US" dirty="0"/>
              <a:t>分子动力学 </a:t>
            </a:r>
            <a:r>
              <a:rPr lang="en-US" altLang="zh-CN" dirty="0"/>
              <a:t>( MD ) </a:t>
            </a:r>
            <a:r>
              <a:rPr lang="zh-CN" altLang="en-US" dirty="0"/>
              <a:t>数据集的大小范围从 </a:t>
            </a:r>
            <a:r>
              <a:rPr lang="en-US" altLang="zh-CN" dirty="0"/>
              <a:t>150k </a:t>
            </a:r>
            <a:r>
              <a:rPr lang="zh-CN" altLang="en-US" dirty="0"/>
              <a:t>到近 </a:t>
            </a:r>
            <a:r>
              <a:rPr lang="en-US" altLang="zh-CN" dirty="0"/>
              <a:t>1M </a:t>
            </a:r>
            <a:r>
              <a:rPr lang="zh-CN" altLang="en-US" dirty="0"/>
              <a:t>构象几何形状。所有轨迹都是在 </a:t>
            </a:r>
            <a:r>
              <a:rPr lang="en-US" altLang="zh-CN" dirty="0"/>
              <a:t>500 K </a:t>
            </a:r>
            <a:r>
              <a:rPr lang="zh-CN" altLang="en-US" dirty="0"/>
              <a:t>的温度和 </a:t>
            </a:r>
            <a:r>
              <a:rPr lang="en-US" altLang="zh-CN" dirty="0"/>
              <a:t>0.5 fs </a:t>
            </a:r>
            <a:r>
              <a:rPr lang="zh-CN" altLang="en-US" dirty="0"/>
              <a:t>的分辨率下计算的。分子具有不同的大小，并且分子 </a:t>
            </a:r>
            <a:r>
              <a:rPr lang="en-US" altLang="zh-CN" dirty="0"/>
              <a:t>PES </a:t>
            </a:r>
            <a:r>
              <a:rPr lang="zh-CN" altLang="en-US" dirty="0"/>
              <a:t>表现出不同程度的复杂性。一组内所有数据点的能量范围为 </a:t>
            </a:r>
            <a:r>
              <a:rPr lang="en-US" altLang="zh-CN" dirty="0"/>
              <a:t>20 </a:t>
            </a:r>
            <a:r>
              <a:rPr lang="zh-CN" altLang="en-US" dirty="0"/>
              <a:t>到 </a:t>
            </a:r>
            <a:r>
              <a:rPr lang="en-US" altLang="zh-CN" dirty="0"/>
              <a:t>48 kcal/mol</a:t>
            </a:r>
            <a:r>
              <a:rPr lang="zh-CN" altLang="en-US" dirty="0"/>
              <a:t>。力分量范围为 </a:t>
            </a:r>
            <a:r>
              <a:rPr lang="en-US" altLang="zh-CN" dirty="0"/>
              <a:t>266 </a:t>
            </a:r>
            <a:r>
              <a:rPr lang="zh-CN" altLang="en-US" dirty="0"/>
              <a:t>至 </a:t>
            </a:r>
            <a:r>
              <a:rPr lang="en-US" altLang="zh-CN" dirty="0"/>
              <a:t>570 kcal/mol/A</a:t>
            </a:r>
            <a:r>
              <a:rPr lang="zh-CN" altLang="en-US" dirty="0"/>
              <a:t>。使用</a:t>
            </a:r>
            <a:r>
              <a:rPr lang="en-US" altLang="zh-CN" dirty="0"/>
              <a:t>PBE +</a:t>
            </a:r>
            <a:r>
              <a:rPr lang="en-US" altLang="zh-CN" dirty="0" err="1"/>
              <a:t>vdW</a:t>
            </a:r>
            <a:r>
              <a:rPr lang="en-US" altLang="zh-CN" dirty="0"/>
              <a:t>- TS</a:t>
            </a:r>
            <a:r>
              <a:rPr lang="zh-CN" altLang="en-US" dirty="0"/>
              <a:t>电子结构方法计算每个数据集的总能量和力标签。所有几何形状都以埃为单位，能量和力分别以 </a:t>
            </a:r>
            <a:r>
              <a:rPr lang="en-US" altLang="zh-CN" dirty="0"/>
              <a:t>kcal/mol </a:t>
            </a:r>
            <a:r>
              <a:rPr lang="zh-CN" altLang="en-US" dirty="0"/>
              <a:t>和 </a:t>
            </a:r>
            <a:r>
              <a:rPr lang="en-US" altLang="zh-CN" dirty="0"/>
              <a:t>kcal/mol/A </a:t>
            </a:r>
            <a:r>
              <a:rPr lang="zh-CN" altLang="en-US" dirty="0"/>
              <a:t>给出。</a:t>
            </a:r>
            <a:br>
              <a:rPr lang="zh-CN" altLang="en-US" dirty="0"/>
            </a:br>
            <a:endParaRPr lang="en-US" altLang="zh-CN" dirty="0"/>
          </a:p>
          <a:p>
            <a:r>
              <a:rPr lang="zh-CN" altLang="en-US" dirty="0"/>
              <a:t>数据以 </a:t>
            </a:r>
            <a:r>
              <a:rPr lang="en-US" altLang="zh-CN" dirty="0" err="1"/>
              <a:t>xyz</a:t>
            </a:r>
            <a:r>
              <a:rPr lang="en-US" altLang="zh-CN" dirty="0"/>
              <a:t> </a:t>
            </a:r>
            <a:r>
              <a:rPr lang="zh-CN" altLang="en-US" dirty="0"/>
              <a:t>格式提供，每个构象一个文件。每个几何图形的能量和力标签都包含在注释行中。这样文件仍然是有效的 </a:t>
            </a:r>
            <a:r>
              <a:rPr lang="en-US" altLang="zh-CN" dirty="0" err="1"/>
              <a:t>xyz</a:t>
            </a:r>
            <a:r>
              <a:rPr lang="en-US" altLang="zh-CN" dirty="0"/>
              <a:t> </a:t>
            </a:r>
            <a:r>
              <a:rPr lang="zh-CN" altLang="en-US" dirty="0"/>
              <a:t>文件。位置以埃为单位，能量以千卡</a:t>
            </a:r>
            <a:r>
              <a:rPr lang="en-US" altLang="zh-CN" dirty="0"/>
              <a:t>/</a:t>
            </a:r>
            <a:r>
              <a:rPr lang="zh-CN" altLang="en-US" dirty="0"/>
              <a:t>摩尔为单位。</a:t>
            </a:r>
            <a:endParaRPr lang="en-US" altLang="zh-CN" dirty="0"/>
          </a:p>
          <a:p>
            <a:r>
              <a:rPr lang="zh-CN" altLang="en-US" dirty="0"/>
              <a:t>包含八种物质（</a:t>
            </a:r>
            <a:r>
              <a:rPr lang="en-US" altLang="zh-CN" dirty="0"/>
              <a:t>Benzene Uracil </a:t>
            </a:r>
            <a:r>
              <a:rPr lang="en-US" altLang="zh-CN" dirty="0" err="1"/>
              <a:t>Napthalene</a:t>
            </a:r>
            <a:r>
              <a:rPr lang="en-US" altLang="zh-CN" dirty="0"/>
              <a:t> Aspirin </a:t>
            </a:r>
            <a:r>
              <a:rPr lang="en-US" altLang="zh-CN" dirty="0" err="1"/>
              <a:t>Saliylic</a:t>
            </a:r>
            <a:r>
              <a:rPr lang="en-US" altLang="zh-CN" dirty="0"/>
              <a:t> acid Malonaldehyde Ethanol Toluene</a:t>
            </a:r>
            <a:r>
              <a:rPr lang="zh-CN" altLang="en-US" dirty="0"/>
              <a:t>）（</a:t>
            </a:r>
            <a:r>
              <a:rPr lang="zh-CN" altLang="en-US" b="0" i="0" dirty="0">
                <a:solidFill>
                  <a:srgbClr val="333333"/>
                </a:solidFill>
                <a:effectLst/>
                <a:latin typeface="tahoma" panose="020B0604030504040204" pitchFamily="34" charset="0"/>
              </a:rPr>
              <a:t>苯、尿嘧啶，萘，阿司匹林，水杨酸，丙二醛，乙醇，甲苯</a:t>
            </a:r>
            <a:r>
              <a:rPr lang="zh-CN" altLang="en-US" dirty="0"/>
              <a:t>）</a:t>
            </a:r>
          </a:p>
          <a:p>
            <a:endParaRPr lang="zh-CN" altLang="en-US" dirty="0"/>
          </a:p>
        </p:txBody>
      </p:sp>
      <p:sp>
        <p:nvSpPr>
          <p:cNvPr id="3" name="标题 2">
            <a:extLst>
              <a:ext uri="{FF2B5EF4-FFF2-40B4-BE49-F238E27FC236}">
                <a16:creationId xmlns:a16="http://schemas.microsoft.com/office/drawing/2014/main" id="{8B2BDCFB-6C54-4B7D-92D3-1C434CAAEB3D}"/>
              </a:ext>
            </a:extLst>
          </p:cNvPr>
          <p:cNvSpPr>
            <a:spLocks noGrp="1"/>
          </p:cNvSpPr>
          <p:nvPr>
            <p:ph type="title"/>
          </p:nvPr>
        </p:nvSpPr>
        <p:spPr/>
        <p:txBody>
          <a:bodyPr/>
          <a:lstStyle/>
          <a:p>
            <a:r>
              <a:rPr lang="en-US" altLang="zh-CN" dirty="0"/>
              <a:t>MD17</a:t>
            </a:r>
            <a:endParaRPr lang="zh-CN" altLang="en-US" dirty="0"/>
          </a:p>
        </p:txBody>
      </p:sp>
    </p:spTree>
    <p:extLst>
      <p:ext uri="{BB962C8B-B14F-4D97-AF65-F5344CB8AC3E}">
        <p14:creationId xmlns:p14="http://schemas.microsoft.com/office/powerpoint/2010/main" val="2874505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732345-F5C8-45B5-90FE-623FBA952A26}"/>
              </a:ext>
            </a:extLst>
          </p:cNvPr>
          <p:cNvSpPr>
            <a:spLocks noGrp="1"/>
          </p:cNvSpPr>
          <p:nvPr>
            <p:ph type="title"/>
          </p:nvPr>
        </p:nvSpPr>
        <p:spPr/>
        <p:txBody>
          <a:bodyPr/>
          <a:lstStyle/>
          <a:p>
            <a:r>
              <a:rPr lang="en-US" altLang="zh-CN" dirty="0"/>
              <a:t>MD17</a:t>
            </a:r>
            <a:endParaRPr lang="zh-CN" altLang="en-US" dirty="0"/>
          </a:p>
        </p:txBody>
      </p:sp>
      <p:pic>
        <p:nvPicPr>
          <p:cNvPr id="6" name="图片 5">
            <a:extLst>
              <a:ext uri="{FF2B5EF4-FFF2-40B4-BE49-F238E27FC236}">
                <a16:creationId xmlns:a16="http://schemas.microsoft.com/office/drawing/2014/main" id="{205A3B89-821A-4F7F-A906-F7DE565E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773" y="1124744"/>
            <a:ext cx="8712968" cy="1764828"/>
          </a:xfrm>
          <a:prstGeom prst="rect">
            <a:avLst/>
          </a:prstGeom>
        </p:spPr>
      </p:pic>
      <p:pic>
        <p:nvPicPr>
          <p:cNvPr id="7" name="图片 6">
            <a:extLst>
              <a:ext uri="{FF2B5EF4-FFF2-40B4-BE49-F238E27FC236}">
                <a16:creationId xmlns:a16="http://schemas.microsoft.com/office/drawing/2014/main" id="{5D49EF4E-E1EF-4F00-9988-4AA118F61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773" y="3968429"/>
            <a:ext cx="9144000" cy="1551665"/>
          </a:xfrm>
          <a:prstGeom prst="rect">
            <a:avLst/>
          </a:prstGeom>
        </p:spPr>
      </p:pic>
    </p:spTree>
    <p:extLst>
      <p:ext uri="{BB962C8B-B14F-4D97-AF65-F5344CB8AC3E}">
        <p14:creationId xmlns:p14="http://schemas.microsoft.com/office/powerpoint/2010/main" val="259929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732345-F5C8-45B5-90FE-623FBA952A26}"/>
              </a:ext>
            </a:extLst>
          </p:cNvPr>
          <p:cNvSpPr>
            <a:spLocks noGrp="1"/>
          </p:cNvSpPr>
          <p:nvPr>
            <p:ph type="title"/>
          </p:nvPr>
        </p:nvSpPr>
        <p:spPr/>
        <p:txBody>
          <a:bodyPr/>
          <a:lstStyle/>
          <a:p>
            <a:r>
              <a:rPr lang="en-US" altLang="zh-CN" dirty="0"/>
              <a:t>MD17</a:t>
            </a:r>
            <a:endParaRPr lang="zh-CN" altLang="en-US" dirty="0"/>
          </a:p>
        </p:txBody>
      </p:sp>
      <p:pic>
        <p:nvPicPr>
          <p:cNvPr id="5" name="图片 4">
            <a:extLst>
              <a:ext uri="{FF2B5EF4-FFF2-40B4-BE49-F238E27FC236}">
                <a16:creationId xmlns:a16="http://schemas.microsoft.com/office/drawing/2014/main" id="{608DAFCC-04DA-48EE-9B08-C6C99C20FA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75" y="1151792"/>
            <a:ext cx="2582634" cy="1936975"/>
          </a:xfrm>
          <a:prstGeom prst="rect">
            <a:avLst/>
          </a:prstGeom>
        </p:spPr>
      </p:pic>
      <p:pic>
        <p:nvPicPr>
          <p:cNvPr id="8" name="图片 7">
            <a:extLst>
              <a:ext uri="{FF2B5EF4-FFF2-40B4-BE49-F238E27FC236}">
                <a16:creationId xmlns:a16="http://schemas.microsoft.com/office/drawing/2014/main" id="{DAF6241A-B914-48A1-AADE-99B6F84E18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2994" y="1151792"/>
            <a:ext cx="2582634" cy="1936976"/>
          </a:xfrm>
          <a:prstGeom prst="rect">
            <a:avLst/>
          </a:prstGeom>
        </p:spPr>
      </p:pic>
      <p:pic>
        <p:nvPicPr>
          <p:cNvPr id="9" name="图片 8">
            <a:extLst>
              <a:ext uri="{FF2B5EF4-FFF2-40B4-BE49-F238E27FC236}">
                <a16:creationId xmlns:a16="http://schemas.microsoft.com/office/drawing/2014/main" id="{B28E8F36-FE78-478D-BEC8-5D86CC1A40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9513" y="1151791"/>
            <a:ext cx="2582636" cy="1936976"/>
          </a:xfrm>
          <a:prstGeom prst="rect">
            <a:avLst/>
          </a:prstGeom>
        </p:spPr>
      </p:pic>
      <p:pic>
        <p:nvPicPr>
          <p:cNvPr id="10" name="图片 9">
            <a:extLst>
              <a:ext uri="{FF2B5EF4-FFF2-40B4-BE49-F238E27FC236}">
                <a16:creationId xmlns:a16="http://schemas.microsoft.com/office/drawing/2014/main" id="{9F31B490-BF59-44D0-924D-7939357BF3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032" y="1151791"/>
            <a:ext cx="2582635" cy="1936976"/>
          </a:xfrm>
          <a:prstGeom prst="rect">
            <a:avLst/>
          </a:prstGeom>
        </p:spPr>
      </p:pic>
      <p:pic>
        <p:nvPicPr>
          <p:cNvPr id="11" name="图片 10">
            <a:extLst>
              <a:ext uri="{FF2B5EF4-FFF2-40B4-BE49-F238E27FC236}">
                <a16:creationId xmlns:a16="http://schemas.microsoft.com/office/drawing/2014/main" id="{E8A1A133-FF7B-433A-9E80-E9E550D3A0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476" y="3731736"/>
            <a:ext cx="2582634" cy="1936976"/>
          </a:xfrm>
          <a:prstGeom prst="rect">
            <a:avLst/>
          </a:prstGeom>
        </p:spPr>
      </p:pic>
      <p:pic>
        <p:nvPicPr>
          <p:cNvPr id="12" name="图片 11">
            <a:extLst>
              <a:ext uri="{FF2B5EF4-FFF2-40B4-BE49-F238E27FC236}">
                <a16:creationId xmlns:a16="http://schemas.microsoft.com/office/drawing/2014/main" id="{D5A2DE35-2A9B-4153-976A-D07A775CFC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2994" y="3731736"/>
            <a:ext cx="2582634" cy="1936976"/>
          </a:xfrm>
          <a:prstGeom prst="rect">
            <a:avLst/>
          </a:prstGeom>
        </p:spPr>
      </p:pic>
      <p:pic>
        <p:nvPicPr>
          <p:cNvPr id="13" name="图片 12">
            <a:extLst>
              <a:ext uri="{FF2B5EF4-FFF2-40B4-BE49-F238E27FC236}">
                <a16:creationId xmlns:a16="http://schemas.microsoft.com/office/drawing/2014/main" id="{408A63C6-E43D-42E7-8CF8-F8A09C0B56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9512" y="3731736"/>
            <a:ext cx="2644773" cy="1983580"/>
          </a:xfrm>
          <a:prstGeom prst="rect">
            <a:avLst/>
          </a:prstGeom>
        </p:spPr>
      </p:pic>
      <p:pic>
        <p:nvPicPr>
          <p:cNvPr id="14" name="图片 13">
            <a:extLst>
              <a:ext uri="{FF2B5EF4-FFF2-40B4-BE49-F238E27FC236}">
                <a16:creationId xmlns:a16="http://schemas.microsoft.com/office/drawing/2014/main" id="{97B1E88F-9D80-44B6-8307-21A9B86973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56030" y="3731736"/>
            <a:ext cx="2582635" cy="1936976"/>
          </a:xfrm>
          <a:prstGeom prst="rect">
            <a:avLst/>
          </a:prstGeom>
        </p:spPr>
      </p:pic>
    </p:spTree>
    <p:extLst>
      <p:ext uri="{BB962C8B-B14F-4D97-AF65-F5344CB8AC3E}">
        <p14:creationId xmlns:p14="http://schemas.microsoft.com/office/powerpoint/2010/main" val="2754575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8fc92adc44356ce84a5a2ad0faff9aa1"/>
          <p:cNvPicPr>
            <a:picLocks noChangeAspect="1"/>
          </p:cNvPicPr>
          <p:nvPr/>
        </p:nvPicPr>
        <p:blipFill>
          <a:blip r:embed="rId2"/>
          <a:srcRect l="39084" r="36946" b="46164"/>
          <a:stretch>
            <a:fillRect/>
          </a:stretch>
        </p:blipFill>
        <p:spPr>
          <a:xfrm>
            <a:off x="5038530" y="124363"/>
            <a:ext cx="1921510" cy="2410460"/>
          </a:xfrm>
          <a:prstGeom prst="rect">
            <a:avLst/>
          </a:prstGeom>
        </p:spPr>
      </p:pic>
      <p:sp>
        <p:nvSpPr>
          <p:cNvPr id="24" name="矩形 23"/>
          <p:cNvSpPr/>
          <p:nvPr/>
        </p:nvSpPr>
        <p:spPr>
          <a:xfrm>
            <a:off x="2347277" y="2666707"/>
            <a:ext cx="7497445" cy="640715"/>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hangingPunct="1"/>
            <a:r>
              <a:rPr lang="en-US" altLang="zh-CN" sz="3200" b="1" dirty="0">
                <a:solidFill>
                  <a:schemeClr val="bg1"/>
                </a:solidFill>
                <a:latin typeface="Batang" panose="02030600000101010101" charset="-127"/>
                <a:ea typeface="Batang" panose="02030600000101010101" charset="-127"/>
                <a:sym typeface="+mn-ea"/>
              </a:rPr>
              <a:t>Sch-Net</a:t>
            </a:r>
          </a:p>
        </p:txBody>
      </p:sp>
      <p:sp>
        <p:nvSpPr>
          <p:cNvPr id="50" name="文本框 49"/>
          <p:cNvSpPr txBox="1"/>
          <p:nvPr/>
        </p:nvSpPr>
        <p:spPr>
          <a:xfrm>
            <a:off x="2347277" y="3550579"/>
            <a:ext cx="7273290" cy="707886"/>
          </a:xfrm>
          <a:prstGeom prst="rect">
            <a:avLst/>
          </a:prstGeom>
          <a:noFill/>
        </p:spPr>
        <p:txBody>
          <a:bodyPr wrap="square" rtlCol="0">
            <a:spAutoFit/>
          </a:bodyPr>
          <a:lstStyle/>
          <a:p>
            <a:pPr algn="ctr"/>
            <a:r>
              <a:rPr lang="en-US" altLang="zh-CN" sz="2000" b="1" dirty="0">
                <a:solidFill>
                  <a:srgbClr val="595959"/>
                </a:solidFill>
                <a:latin typeface="+mj-ea"/>
                <a:ea typeface="+mj-ea"/>
                <a:sym typeface="+mn-ea"/>
              </a:rPr>
              <a:t>a deep learning architecture for quantum chemistry</a:t>
            </a:r>
          </a:p>
          <a:p>
            <a:pPr algn="ctr"/>
            <a:r>
              <a:rPr lang="en-US" altLang="zh-CN" sz="2000" b="1" dirty="0">
                <a:solidFill>
                  <a:srgbClr val="595959"/>
                </a:solidFill>
                <a:latin typeface="+mj-ea"/>
                <a:ea typeface="+mj-ea"/>
                <a:sym typeface="+mn-ea"/>
              </a:rPr>
              <a:t>Machine Learning Group, </a:t>
            </a:r>
            <a:r>
              <a:rPr lang="en-US" altLang="zh-CN" sz="2000" b="1" dirty="0" err="1">
                <a:solidFill>
                  <a:srgbClr val="595959"/>
                </a:solidFill>
                <a:latin typeface="+mj-ea"/>
                <a:ea typeface="+mj-ea"/>
                <a:sym typeface="+mn-ea"/>
              </a:rPr>
              <a:t>Technische</a:t>
            </a:r>
            <a:r>
              <a:rPr lang="en-US" altLang="zh-CN" sz="2000" b="1" dirty="0">
                <a:solidFill>
                  <a:srgbClr val="595959"/>
                </a:solidFill>
                <a:latin typeface="+mj-ea"/>
                <a:ea typeface="+mj-ea"/>
                <a:sym typeface="+mn-ea"/>
              </a:rPr>
              <a:t> </a:t>
            </a:r>
            <a:r>
              <a:rPr lang="en-US" altLang="zh-CN" sz="2000" b="1" dirty="0" err="1">
                <a:solidFill>
                  <a:srgbClr val="595959"/>
                </a:solidFill>
                <a:latin typeface="+mj-ea"/>
                <a:ea typeface="+mj-ea"/>
                <a:sym typeface="+mn-ea"/>
              </a:rPr>
              <a:t>Universitat</a:t>
            </a:r>
            <a:r>
              <a:rPr lang="en-US" altLang="zh-CN" sz="2000" b="1" dirty="0">
                <a:solidFill>
                  <a:srgbClr val="595959"/>
                </a:solidFill>
                <a:latin typeface="+mj-ea"/>
                <a:ea typeface="+mj-ea"/>
                <a:sym typeface="+mn-ea"/>
              </a:rPr>
              <a:t> Berlin</a:t>
            </a:r>
          </a:p>
        </p:txBody>
      </p:sp>
      <p:sp>
        <p:nvSpPr>
          <p:cNvPr id="8" name="文本框 7">
            <a:extLst>
              <a:ext uri="{FF2B5EF4-FFF2-40B4-BE49-F238E27FC236}">
                <a16:creationId xmlns:a16="http://schemas.microsoft.com/office/drawing/2014/main" id="{26F9E6E4-071B-4B3A-B625-F7B3CE0EE8CD}"/>
              </a:ext>
            </a:extLst>
          </p:cNvPr>
          <p:cNvSpPr txBox="1"/>
          <p:nvPr/>
        </p:nvSpPr>
        <p:spPr>
          <a:xfrm>
            <a:off x="738554" y="4501622"/>
            <a:ext cx="11043138" cy="1754326"/>
          </a:xfrm>
          <a:prstGeom prst="rect">
            <a:avLst/>
          </a:prstGeom>
          <a:noFill/>
        </p:spPr>
        <p:txBody>
          <a:bodyPr wrap="square">
            <a:spAutoFit/>
          </a:bodyPr>
          <a:lstStyle/>
          <a:p>
            <a:pPr>
              <a:spcBef>
                <a:spcPct val="0"/>
              </a:spcBef>
              <a:defRPr/>
            </a:pP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Quantum-chemical insights from deep tensor neural networks nature communications</a:t>
            </a:r>
            <a:r>
              <a:rPr lang="zh-CN" altLang="en-US" b="1" dirty="0">
                <a:solidFill>
                  <a:srgbClr val="080808"/>
                </a:solidFill>
                <a:latin typeface="Calibri" panose="020F0502020204030204" pitchFamily="34" charset="0"/>
                <a:ea typeface="黑体" panose="02010609060101010101" pitchFamily="49" charset="-122"/>
                <a:cs typeface="Calibri" panose="020F0502020204030204" pitchFamily="34" charset="0"/>
              </a:rPr>
              <a:t>（</a:t>
            </a: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Accepted 9 Nov 2016</a:t>
            </a:r>
            <a:r>
              <a:rPr lang="zh-CN" altLang="en-US" b="1" dirty="0">
                <a:solidFill>
                  <a:srgbClr val="080808"/>
                </a:solidFill>
                <a:latin typeface="Calibri" panose="020F0502020204030204" pitchFamily="34" charset="0"/>
                <a:ea typeface="黑体" panose="02010609060101010101" pitchFamily="49" charset="-122"/>
                <a:cs typeface="Calibri" panose="020F0502020204030204" pitchFamily="34" charset="0"/>
              </a:rPr>
              <a:t>）</a:t>
            </a:r>
            <a:endPar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R="0" lvl="0" indent="0">
              <a:lnSpc>
                <a:spcPct val="100000"/>
              </a:lnSpc>
              <a:spcBef>
                <a:spcPct val="0"/>
              </a:spcBef>
              <a:buClrTx/>
              <a:buSzTx/>
              <a:buFontTx/>
              <a:buNone/>
              <a:tabLst/>
              <a:defRPr/>
            </a:pPr>
            <a:r>
              <a:rPr lang="en-US" altLang="zh-CN" b="1" dirty="0" err="1">
                <a:solidFill>
                  <a:srgbClr val="080808"/>
                </a:solidFill>
                <a:latin typeface="Calibri" panose="020F0502020204030204" pitchFamily="34" charset="0"/>
                <a:ea typeface="黑体" panose="02010609060101010101" pitchFamily="49" charset="-122"/>
                <a:cs typeface="Calibri" panose="020F0502020204030204" pitchFamily="34" charset="0"/>
              </a:rPr>
              <a:t>SchNet</a:t>
            </a: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 A continuous-filter convolutional neural network for modeling quantum interactions (2017)</a:t>
            </a:r>
          </a:p>
          <a:p>
            <a:pPr>
              <a:defRPr/>
            </a:pPr>
            <a:r>
              <a:rPr lang="en-US" altLang="zh-CN" b="1" dirty="0" err="1">
                <a:solidFill>
                  <a:srgbClr val="080808"/>
                </a:solidFill>
                <a:latin typeface="Calibri" panose="020F0502020204030204" pitchFamily="34" charset="0"/>
                <a:ea typeface="黑体" panose="02010609060101010101" pitchFamily="49" charset="-122"/>
                <a:cs typeface="Calibri" panose="020F0502020204030204" pitchFamily="34" charset="0"/>
              </a:rPr>
              <a:t>SchNet</a:t>
            </a: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 – A deep learning architecture for molecules and materials(2018)</a:t>
            </a:r>
          </a:p>
          <a:p>
            <a:pPr>
              <a:defRPr/>
            </a:pPr>
            <a:r>
              <a:rPr lang="en-US" altLang="zh-CN" b="1" dirty="0" err="1">
                <a:solidFill>
                  <a:srgbClr val="080808"/>
                </a:solidFill>
                <a:latin typeface="Calibri" panose="020F0502020204030204" pitchFamily="34" charset="0"/>
                <a:ea typeface="黑体" panose="02010609060101010101" pitchFamily="49" charset="-122"/>
                <a:cs typeface="Calibri" panose="020F0502020204030204" pitchFamily="34" charset="0"/>
              </a:rPr>
              <a:t>SchNetPack</a:t>
            </a: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 A Deep Learning Toolbox For Atomistic Systems(2018)</a:t>
            </a:r>
          </a:p>
          <a:p>
            <a:pPr algn="l" fontAlgn="auto">
              <a:spcAft>
                <a:spcPts val="0"/>
              </a:spcAft>
              <a:defRPr/>
            </a:pPr>
            <a:endParaRPr kumimoji="0" lang="zh-CN" altLang="en-US" sz="1800" b="1" i="0" u="none" strike="noStrike" kern="1200" cap="none" spc="0" normalizeH="0" baseline="0" noProof="0" dirty="0">
              <a:ln>
                <a:noFill/>
              </a:ln>
              <a:solidFill>
                <a:srgbClr val="080808"/>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zh-CN" altLang="en-US" sz="18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6245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C614776E-8A5F-4AFD-84F6-FF504519729B}"/>
              </a:ext>
            </a:extLst>
          </p:cNvPr>
          <p:cNvPicPr>
            <a:picLocks noGrp="1" noChangeAspect="1"/>
          </p:cNvPicPr>
          <p:nvPr>
            <p:ph sz="quarter" idx="10"/>
          </p:nvPr>
        </p:nvPicPr>
        <p:blipFill>
          <a:blip r:embed="rId2"/>
          <a:stretch>
            <a:fillRect/>
          </a:stretch>
        </p:blipFill>
        <p:spPr>
          <a:xfrm>
            <a:off x="0" y="2558383"/>
            <a:ext cx="8272515" cy="4299617"/>
          </a:xfrm>
        </p:spPr>
      </p:pic>
      <p:sp>
        <p:nvSpPr>
          <p:cNvPr id="3" name="标题 2">
            <a:extLst>
              <a:ext uri="{FF2B5EF4-FFF2-40B4-BE49-F238E27FC236}">
                <a16:creationId xmlns:a16="http://schemas.microsoft.com/office/drawing/2014/main" id="{40F836CE-43A7-4C80-A6B8-DC059A3F5975}"/>
              </a:ext>
            </a:extLst>
          </p:cNvPr>
          <p:cNvSpPr>
            <a:spLocks noGrp="1"/>
          </p:cNvSpPr>
          <p:nvPr>
            <p:ph type="title"/>
          </p:nvPr>
        </p:nvSpPr>
        <p:spPr/>
        <p:txBody>
          <a:bodyPr/>
          <a:lstStyle/>
          <a:p>
            <a:r>
              <a:rPr lang="en-US" altLang="zh-CN" dirty="0"/>
              <a:t>QM9</a:t>
            </a:r>
            <a:r>
              <a:rPr lang="zh-CN" altLang="en-US" dirty="0"/>
              <a:t>类</a:t>
            </a:r>
          </a:p>
        </p:txBody>
      </p:sp>
      <p:pic>
        <p:nvPicPr>
          <p:cNvPr id="5" name="图片 4">
            <a:extLst>
              <a:ext uri="{FF2B5EF4-FFF2-40B4-BE49-F238E27FC236}">
                <a16:creationId xmlns:a16="http://schemas.microsoft.com/office/drawing/2014/main" id="{6B0DE3E9-81EF-4871-AC0C-62DD4DC4EC11}"/>
              </a:ext>
            </a:extLst>
          </p:cNvPr>
          <p:cNvPicPr>
            <a:picLocks noChangeAspect="1"/>
          </p:cNvPicPr>
          <p:nvPr/>
        </p:nvPicPr>
        <p:blipFill>
          <a:blip r:embed="rId3"/>
          <a:stretch>
            <a:fillRect/>
          </a:stretch>
        </p:blipFill>
        <p:spPr>
          <a:xfrm>
            <a:off x="4285488" y="0"/>
            <a:ext cx="7696200" cy="3236775"/>
          </a:xfrm>
          <a:prstGeom prst="rect">
            <a:avLst/>
          </a:prstGeom>
        </p:spPr>
      </p:pic>
    </p:spTree>
    <p:extLst>
      <p:ext uri="{BB962C8B-B14F-4D97-AF65-F5344CB8AC3E}">
        <p14:creationId xmlns:p14="http://schemas.microsoft.com/office/powerpoint/2010/main" val="238688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CA2F817-A46F-4B0D-AA90-4AB8F5D65688}"/>
              </a:ext>
            </a:extLst>
          </p:cNvPr>
          <p:cNvSpPr>
            <a:spLocks noGrp="1"/>
          </p:cNvSpPr>
          <p:nvPr>
            <p:ph type="title"/>
          </p:nvPr>
        </p:nvSpPr>
        <p:spPr/>
        <p:txBody>
          <a:bodyPr/>
          <a:lstStyle/>
          <a:p>
            <a:r>
              <a:rPr lang="en-US" altLang="zh-CN" dirty="0" err="1"/>
              <a:t>SchNet</a:t>
            </a:r>
            <a:r>
              <a:rPr lang="zh-CN" altLang="en-US" dirty="0"/>
              <a:t>获取的</a:t>
            </a:r>
            <a:r>
              <a:rPr lang="en-US" altLang="zh-CN" dirty="0"/>
              <a:t>QM9</a:t>
            </a:r>
            <a:r>
              <a:rPr lang="zh-CN" altLang="en-US" dirty="0"/>
              <a:t>数据</a:t>
            </a:r>
          </a:p>
        </p:txBody>
      </p:sp>
      <p:pic>
        <p:nvPicPr>
          <p:cNvPr id="4" name="图片 3">
            <a:extLst>
              <a:ext uri="{FF2B5EF4-FFF2-40B4-BE49-F238E27FC236}">
                <a16:creationId xmlns:a16="http://schemas.microsoft.com/office/drawing/2014/main" id="{DEFAFBF8-1E45-47B4-B878-74C205704C1F}"/>
              </a:ext>
            </a:extLst>
          </p:cNvPr>
          <p:cNvPicPr>
            <a:picLocks noChangeAspect="1"/>
          </p:cNvPicPr>
          <p:nvPr/>
        </p:nvPicPr>
        <p:blipFill>
          <a:blip r:embed="rId2"/>
          <a:stretch>
            <a:fillRect/>
          </a:stretch>
        </p:blipFill>
        <p:spPr>
          <a:xfrm>
            <a:off x="6250594" y="1422936"/>
            <a:ext cx="3180293" cy="2386542"/>
          </a:xfrm>
          <a:prstGeom prst="rect">
            <a:avLst/>
          </a:prstGeom>
        </p:spPr>
      </p:pic>
      <p:sp>
        <p:nvSpPr>
          <p:cNvPr id="5" name="文本框 4">
            <a:extLst>
              <a:ext uri="{FF2B5EF4-FFF2-40B4-BE49-F238E27FC236}">
                <a16:creationId xmlns:a16="http://schemas.microsoft.com/office/drawing/2014/main" id="{C9C44E5E-AF77-46E7-9D3C-0C3F2F21DAB5}"/>
              </a:ext>
            </a:extLst>
          </p:cNvPr>
          <p:cNvSpPr txBox="1"/>
          <p:nvPr/>
        </p:nvSpPr>
        <p:spPr>
          <a:xfrm>
            <a:off x="6250594" y="1052726"/>
            <a:ext cx="3960440" cy="369332"/>
          </a:xfrm>
          <a:prstGeom prst="rect">
            <a:avLst/>
          </a:prstGeom>
          <a:noFill/>
        </p:spPr>
        <p:txBody>
          <a:bodyPr wrap="square" rtlCol="0">
            <a:spAutoFit/>
          </a:bodyPr>
          <a:lstStyle/>
          <a:p>
            <a:r>
              <a:rPr lang="en-US" altLang="zh-CN" dirty="0"/>
              <a:t>HCN</a:t>
            </a:r>
            <a:endParaRPr lang="zh-CN" altLang="en-US" dirty="0"/>
          </a:p>
        </p:txBody>
      </p:sp>
      <p:pic>
        <p:nvPicPr>
          <p:cNvPr id="6" name="图片 5">
            <a:extLst>
              <a:ext uri="{FF2B5EF4-FFF2-40B4-BE49-F238E27FC236}">
                <a16:creationId xmlns:a16="http://schemas.microsoft.com/office/drawing/2014/main" id="{548583BC-D3BB-4D93-BDDA-BAF0144BD228}"/>
              </a:ext>
            </a:extLst>
          </p:cNvPr>
          <p:cNvPicPr>
            <a:picLocks noChangeAspect="1"/>
          </p:cNvPicPr>
          <p:nvPr/>
        </p:nvPicPr>
        <p:blipFill>
          <a:blip r:embed="rId3"/>
          <a:stretch>
            <a:fillRect/>
          </a:stretch>
        </p:blipFill>
        <p:spPr>
          <a:xfrm>
            <a:off x="274109" y="1506784"/>
            <a:ext cx="3180292" cy="2128024"/>
          </a:xfrm>
          <a:prstGeom prst="rect">
            <a:avLst/>
          </a:prstGeom>
        </p:spPr>
      </p:pic>
      <p:sp>
        <p:nvSpPr>
          <p:cNvPr id="7" name="文本框 6">
            <a:extLst>
              <a:ext uri="{FF2B5EF4-FFF2-40B4-BE49-F238E27FC236}">
                <a16:creationId xmlns:a16="http://schemas.microsoft.com/office/drawing/2014/main" id="{067D0AB0-312F-475E-B672-24BF5E497166}"/>
              </a:ext>
            </a:extLst>
          </p:cNvPr>
          <p:cNvSpPr txBox="1"/>
          <p:nvPr/>
        </p:nvSpPr>
        <p:spPr>
          <a:xfrm>
            <a:off x="274108" y="1074765"/>
            <a:ext cx="3960440" cy="369332"/>
          </a:xfrm>
          <a:prstGeom prst="rect">
            <a:avLst/>
          </a:prstGeom>
          <a:noFill/>
        </p:spPr>
        <p:txBody>
          <a:bodyPr wrap="square" rtlCol="0">
            <a:spAutoFit/>
          </a:bodyPr>
          <a:lstStyle/>
          <a:p>
            <a:r>
              <a:rPr lang="en-US" altLang="zh-CN" dirty="0"/>
              <a:t>H</a:t>
            </a:r>
            <a:r>
              <a:rPr lang="en-US" altLang="zh-CN" baseline="-25000" dirty="0"/>
              <a:t>2</a:t>
            </a:r>
            <a:r>
              <a:rPr lang="en-US" altLang="zh-CN" dirty="0"/>
              <a:t>O</a:t>
            </a:r>
            <a:endParaRPr lang="zh-CN" altLang="en-US" dirty="0"/>
          </a:p>
        </p:txBody>
      </p:sp>
      <p:pic>
        <p:nvPicPr>
          <p:cNvPr id="8" name="图片 7">
            <a:extLst>
              <a:ext uri="{FF2B5EF4-FFF2-40B4-BE49-F238E27FC236}">
                <a16:creationId xmlns:a16="http://schemas.microsoft.com/office/drawing/2014/main" id="{CDC7A333-A56E-41F1-80FF-AEAA49CE467D}"/>
              </a:ext>
            </a:extLst>
          </p:cNvPr>
          <p:cNvPicPr>
            <a:picLocks noChangeAspect="1"/>
          </p:cNvPicPr>
          <p:nvPr/>
        </p:nvPicPr>
        <p:blipFill>
          <a:blip r:embed="rId4"/>
          <a:stretch>
            <a:fillRect/>
          </a:stretch>
        </p:blipFill>
        <p:spPr>
          <a:xfrm>
            <a:off x="274108" y="4218615"/>
            <a:ext cx="2990198" cy="2422851"/>
          </a:xfrm>
          <a:prstGeom prst="rect">
            <a:avLst/>
          </a:prstGeom>
        </p:spPr>
      </p:pic>
      <p:sp>
        <p:nvSpPr>
          <p:cNvPr id="9" name="文本框 8">
            <a:extLst>
              <a:ext uri="{FF2B5EF4-FFF2-40B4-BE49-F238E27FC236}">
                <a16:creationId xmlns:a16="http://schemas.microsoft.com/office/drawing/2014/main" id="{04E963AA-DE60-4A12-8429-7DC4F2A40EE3}"/>
              </a:ext>
            </a:extLst>
          </p:cNvPr>
          <p:cNvSpPr txBox="1"/>
          <p:nvPr/>
        </p:nvSpPr>
        <p:spPr>
          <a:xfrm>
            <a:off x="274108" y="3849283"/>
            <a:ext cx="3960440" cy="369332"/>
          </a:xfrm>
          <a:prstGeom prst="rect">
            <a:avLst/>
          </a:prstGeom>
          <a:noFill/>
        </p:spPr>
        <p:txBody>
          <a:bodyPr wrap="square" rtlCol="0">
            <a:spAutoFit/>
          </a:bodyPr>
          <a:lstStyle/>
          <a:p>
            <a:r>
              <a:rPr lang="en-US" altLang="zh-CN" dirty="0"/>
              <a:t>NH</a:t>
            </a:r>
            <a:r>
              <a:rPr lang="en-US" altLang="zh-CN" baseline="-25000" dirty="0"/>
              <a:t>3</a:t>
            </a:r>
            <a:endParaRPr lang="zh-CN" altLang="en-US" dirty="0"/>
          </a:p>
        </p:txBody>
      </p:sp>
      <p:pic>
        <p:nvPicPr>
          <p:cNvPr id="10" name="图片 9">
            <a:extLst>
              <a:ext uri="{FF2B5EF4-FFF2-40B4-BE49-F238E27FC236}">
                <a16:creationId xmlns:a16="http://schemas.microsoft.com/office/drawing/2014/main" id="{6F9348C0-1625-4DB7-8577-D3F92F22C2D0}"/>
              </a:ext>
            </a:extLst>
          </p:cNvPr>
          <p:cNvPicPr>
            <a:picLocks noChangeAspect="1"/>
          </p:cNvPicPr>
          <p:nvPr/>
        </p:nvPicPr>
        <p:blipFill>
          <a:blip r:embed="rId5"/>
          <a:stretch>
            <a:fillRect/>
          </a:stretch>
        </p:blipFill>
        <p:spPr>
          <a:xfrm>
            <a:off x="6250594" y="4150850"/>
            <a:ext cx="2711373" cy="2707150"/>
          </a:xfrm>
          <a:prstGeom prst="rect">
            <a:avLst/>
          </a:prstGeom>
        </p:spPr>
      </p:pic>
      <p:sp>
        <p:nvSpPr>
          <p:cNvPr id="11" name="文本框 10">
            <a:extLst>
              <a:ext uri="{FF2B5EF4-FFF2-40B4-BE49-F238E27FC236}">
                <a16:creationId xmlns:a16="http://schemas.microsoft.com/office/drawing/2014/main" id="{72621596-E326-497D-A9B7-81C7E196AAA2}"/>
              </a:ext>
            </a:extLst>
          </p:cNvPr>
          <p:cNvSpPr txBox="1"/>
          <p:nvPr/>
        </p:nvSpPr>
        <p:spPr>
          <a:xfrm>
            <a:off x="6250594" y="3814221"/>
            <a:ext cx="3960440" cy="369332"/>
          </a:xfrm>
          <a:prstGeom prst="rect">
            <a:avLst/>
          </a:prstGeom>
          <a:noFill/>
        </p:spPr>
        <p:txBody>
          <a:bodyPr wrap="square" rtlCol="0">
            <a:spAutoFit/>
          </a:bodyPr>
          <a:lstStyle/>
          <a:p>
            <a:r>
              <a:rPr lang="en-US" altLang="zh-CN" dirty="0"/>
              <a:t>CH</a:t>
            </a:r>
            <a:r>
              <a:rPr lang="en-US" altLang="zh-CN" baseline="-25000" dirty="0"/>
              <a:t>4</a:t>
            </a:r>
            <a:endParaRPr lang="zh-CN" altLang="en-US" dirty="0"/>
          </a:p>
        </p:txBody>
      </p:sp>
      <p:pic>
        <p:nvPicPr>
          <p:cNvPr id="14" name="图片 13">
            <a:extLst>
              <a:ext uri="{FF2B5EF4-FFF2-40B4-BE49-F238E27FC236}">
                <a16:creationId xmlns:a16="http://schemas.microsoft.com/office/drawing/2014/main" id="{F37C5937-C0D3-4570-93EC-D3AABC8D0EB1}"/>
              </a:ext>
            </a:extLst>
          </p:cNvPr>
          <p:cNvPicPr>
            <a:picLocks noChangeAspect="1"/>
          </p:cNvPicPr>
          <p:nvPr/>
        </p:nvPicPr>
        <p:blipFill>
          <a:blip r:embed="rId6"/>
          <a:stretch>
            <a:fillRect/>
          </a:stretch>
        </p:blipFill>
        <p:spPr>
          <a:xfrm>
            <a:off x="9625680" y="1417223"/>
            <a:ext cx="2472128" cy="1852083"/>
          </a:xfrm>
          <a:prstGeom prst="rect">
            <a:avLst/>
          </a:prstGeom>
        </p:spPr>
      </p:pic>
      <p:pic>
        <p:nvPicPr>
          <p:cNvPr id="16" name="图片 15">
            <a:extLst>
              <a:ext uri="{FF2B5EF4-FFF2-40B4-BE49-F238E27FC236}">
                <a16:creationId xmlns:a16="http://schemas.microsoft.com/office/drawing/2014/main" id="{4B24E129-215E-4420-9B96-1B24EA5AA6F5}"/>
              </a:ext>
            </a:extLst>
          </p:cNvPr>
          <p:cNvPicPr>
            <a:picLocks noChangeAspect="1"/>
          </p:cNvPicPr>
          <p:nvPr/>
        </p:nvPicPr>
        <p:blipFill>
          <a:blip r:embed="rId7"/>
          <a:stretch>
            <a:fillRect/>
          </a:stretch>
        </p:blipFill>
        <p:spPr>
          <a:xfrm>
            <a:off x="3711575" y="1440170"/>
            <a:ext cx="1807009" cy="2301875"/>
          </a:xfrm>
          <a:prstGeom prst="rect">
            <a:avLst/>
          </a:prstGeom>
        </p:spPr>
      </p:pic>
      <p:pic>
        <p:nvPicPr>
          <p:cNvPr id="18" name="图片 17">
            <a:extLst>
              <a:ext uri="{FF2B5EF4-FFF2-40B4-BE49-F238E27FC236}">
                <a16:creationId xmlns:a16="http://schemas.microsoft.com/office/drawing/2014/main" id="{9D8129BA-1FFE-4B0D-A43F-DAADA67AB46D}"/>
              </a:ext>
            </a:extLst>
          </p:cNvPr>
          <p:cNvPicPr>
            <a:picLocks noChangeAspect="1"/>
          </p:cNvPicPr>
          <p:nvPr/>
        </p:nvPicPr>
        <p:blipFill>
          <a:blip r:embed="rId8"/>
          <a:stretch>
            <a:fillRect/>
          </a:stretch>
        </p:blipFill>
        <p:spPr>
          <a:xfrm>
            <a:off x="3618129" y="4531339"/>
            <a:ext cx="1993900" cy="1823369"/>
          </a:xfrm>
          <a:prstGeom prst="rect">
            <a:avLst/>
          </a:prstGeom>
        </p:spPr>
      </p:pic>
      <p:pic>
        <p:nvPicPr>
          <p:cNvPr id="20" name="图片 19">
            <a:extLst>
              <a:ext uri="{FF2B5EF4-FFF2-40B4-BE49-F238E27FC236}">
                <a16:creationId xmlns:a16="http://schemas.microsoft.com/office/drawing/2014/main" id="{D3ED7C71-6AC1-4CCF-A6F7-417D34FBAD3B}"/>
              </a:ext>
            </a:extLst>
          </p:cNvPr>
          <p:cNvPicPr>
            <a:picLocks noChangeAspect="1"/>
          </p:cNvPicPr>
          <p:nvPr/>
        </p:nvPicPr>
        <p:blipFill>
          <a:blip r:embed="rId9"/>
          <a:stretch>
            <a:fillRect/>
          </a:stretch>
        </p:blipFill>
        <p:spPr>
          <a:xfrm>
            <a:off x="9842897" y="4065502"/>
            <a:ext cx="2037694" cy="2750550"/>
          </a:xfrm>
          <a:prstGeom prst="rect">
            <a:avLst/>
          </a:prstGeom>
        </p:spPr>
      </p:pic>
    </p:spTree>
    <p:extLst>
      <p:ext uri="{BB962C8B-B14F-4D97-AF65-F5344CB8AC3E}">
        <p14:creationId xmlns:p14="http://schemas.microsoft.com/office/powerpoint/2010/main" val="1017545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CA2F817-A46F-4B0D-AA90-4AB8F5D65688}"/>
              </a:ext>
            </a:extLst>
          </p:cNvPr>
          <p:cNvSpPr>
            <a:spLocks noGrp="1"/>
          </p:cNvSpPr>
          <p:nvPr>
            <p:ph type="title"/>
          </p:nvPr>
        </p:nvSpPr>
        <p:spPr/>
        <p:txBody>
          <a:bodyPr/>
          <a:lstStyle/>
          <a:p>
            <a:r>
              <a:rPr lang="en-US" altLang="zh-CN" dirty="0"/>
              <a:t>QM9</a:t>
            </a:r>
            <a:r>
              <a:rPr lang="zh-CN" altLang="en-US" dirty="0"/>
              <a:t>数据可视化</a:t>
            </a:r>
          </a:p>
        </p:txBody>
      </p:sp>
      <p:pic>
        <p:nvPicPr>
          <p:cNvPr id="12" name="图片 11">
            <a:extLst>
              <a:ext uri="{FF2B5EF4-FFF2-40B4-BE49-F238E27FC236}">
                <a16:creationId xmlns:a16="http://schemas.microsoft.com/office/drawing/2014/main" id="{9C3649CF-F390-F4E5-8053-F9AE5D2A2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12" y="1170432"/>
            <a:ext cx="4620768" cy="3465576"/>
          </a:xfrm>
          <a:prstGeom prst="rect">
            <a:avLst/>
          </a:prstGeom>
        </p:spPr>
      </p:pic>
      <p:pic>
        <p:nvPicPr>
          <p:cNvPr id="15" name="图片 14">
            <a:extLst>
              <a:ext uri="{FF2B5EF4-FFF2-40B4-BE49-F238E27FC236}">
                <a16:creationId xmlns:a16="http://schemas.microsoft.com/office/drawing/2014/main" id="{AB6D67C8-26DF-2C5A-F2A3-B9A76F6F8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504" y="1088136"/>
            <a:ext cx="4620768" cy="3465576"/>
          </a:xfrm>
          <a:prstGeom prst="rect">
            <a:avLst/>
          </a:prstGeom>
        </p:spPr>
      </p:pic>
    </p:spTree>
    <p:extLst>
      <p:ext uri="{BB962C8B-B14F-4D97-AF65-F5344CB8AC3E}">
        <p14:creationId xmlns:p14="http://schemas.microsoft.com/office/powerpoint/2010/main" val="36466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4af16225ddc869fae05273ac3904cec3e8633dcd6e9b-DEPJl3_fw658"/>
          <p:cNvPicPr>
            <a:picLocks noChangeAspect="1"/>
          </p:cNvPicPr>
          <p:nvPr/>
        </p:nvPicPr>
        <p:blipFill>
          <a:blip r:embed="rId2"/>
          <a:srcRect l="3738" t="5282" r="50217" b="5501"/>
          <a:stretch>
            <a:fillRect/>
          </a:stretch>
        </p:blipFill>
        <p:spPr>
          <a:xfrm>
            <a:off x="-15875" y="-17780"/>
            <a:ext cx="4236720" cy="6873875"/>
          </a:xfrm>
          <a:prstGeom prst="rect">
            <a:avLst/>
          </a:prstGeom>
        </p:spPr>
      </p:pic>
      <p:grpSp>
        <p:nvGrpSpPr>
          <p:cNvPr id="5" name="组合 4"/>
          <p:cNvGrpSpPr/>
          <p:nvPr/>
        </p:nvGrpSpPr>
        <p:grpSpPr>
          <a:xfrm>
            <a:off x="6306952" y="2060173"/>
            <a:ext cx="4141973" cy="596687"/>
            <a:chOff x="11353" y="4974"/>
            <a:chExt cx="6523" cy="940"/>
          </a:xfrm>
        </p:grpSpPr>
        <p:sp>
          <p:nvSpPr>
            <p:cNvPr id="17" name="矩形 86"/>
            <p:cNvSpPr/>
            <p:nvPr/>
          </p:nvSpPr>
          <p:spPr>
            <a:xfrm>
              <a:off x="12313" y="5054"/>
              <a:ext cx="5563" cy="727"/>
            </a:xfrm>
            <a:prstGeom prst="rect">
              <a:avLst/>
            </a:prstGeom>
            <a:noFill/>
            <a:ln w="9525">
              <a:noFill/>
            </a:ln>
          </p:spPr>
          <p:txBody>
            <a:bodyPr>
              <a:spAutoFit/>
            </a:bodyPr>
            <a:lstStyle/>
            <a:p>
              <a:pPr algn="ctr" eaLnBrk="1" hangingPunct="1"/>
              <a:r>
                <a:rPr lang="en-US" altLang="zh-CN" sz="2400" b="1" dirty="0">
                  <a:solidFill>
                    <a:srgbClr val="595959"/>
                  </a:solidFill>
                  <a:latin typeface="华文楷体" panose="02010600040101010101" pitchFamily="2" charset="-122"/>
                  <a:ea typeface="华文楷体" panose="02010600040101010101" pitchFamily="2" charset="-122"/>
                  <a:sym typeface="+mn-ea"/>
                </a:rPr>
                <a:t>QM9</a:t>
              </a:r>
            </a:p>
          </p:txBody>
        </p:sp>
        <p:sp>
          <p:nvSpPr>
            <p:cNvPr id="18" name="椭圆 87"/>
            <p:cNvSpPr/>
            <p:nvPr/>
          </p:nvSpPr>
          <p:spPr>
            <a:xfrm>
              <a:off x="11353" y="4974"/>
              <a:ext cx="938" cy="940"/>
            </a:xfrm>
            <a:prstGeom prst="ellipse">
              <a:avLst/>
            </a:prstGeom>
            <a:solidFill>
              <a:schemeClr val="bg2"/>
            </a:solidFill>
            <a:ln w="9525">
              <a:noFill/>
            </a:ln>
          </p:spPr>
          <p:txBody>
            <a:bodyPr lIns="108221" tIns="56397" rIns="108221" bIns="56397"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latin typeface="华文楷体" panose="02010600040101010101" pitchFamily="2" charset="-122"/>
                <a:ea typeface="华文楷体" panose="02010600040101010101" pitchFamily="2" charset="-122"/>
                <a:sym typeface="宋体" panose="02010600030101010101" pitchFamily="2" charset="-122"/>
              </a:endParaRPr>
            </a:p>
          </p:txBody>
        </p:sp>
        <p:grpSp>
          <p:nvGrpSpPr>
            <p:cNvPr id="19" name="组合 92"/>
            <p:cNvGrpSpPr/>
            <p:nvPr/>
          </p:nvGrpSpPr>
          <p:grpSpPr>
            <a:xfrm flipH="1">
              <a:off x="11543" y="5164"/>
              <a:ext cx="555" cy="565"/>
              <a:chOff x="0" y="0"/>
              <a:chExt cx="463551" cy="469900"/>
            </a:xfrm>
          </p:grpSpPr>
          <p:sp>
            <p:nvSpPr>
              <p:cNvPr id="20" name="Freeform 22"/>
              <p:cNvSpPr/>
              <p:nvPr/>
            </p:nvSpPr>
            <p:spPr>
              <a:xfrm>
                <a:off x="7938" y="312737"/>
                <a:ext cx="158750" cy="150813"/>
              </a:xfrm>
              <a:custGeom>
                <a:avLst/>
                <a:gdLst>
                  <a:gd name="txL" fmla="*/ 0 w 100"/>
                  <a:gd name="txT" fmla="*/ 0 h 95"/>
                  <a:gd name="txR" fmla="*/ 100 w 100"/>
                  <a:gd name="txB" fmla="*/ 95 h 95"/>
                </a:gdLst>
                <a:ahLst/>
                <a:cxnLst>
                  <a:cxn ang="0">
                    <a:pos x="22225" y="150813"/>
                  </a:cxn>
                  <a:cxn ang="0">
                    <a:pos x="0" y="127000"/>
                  </a:cxn>
                  <a:cxn ang="0">
                    <a:pos x="134938" y="0"/>
                  </a:cxn>
                  <a:cxn ang="0">
                    <a:pos x="158750" y="22225"/>
                  </a:cxn>
                  <a:cxn ang="0">
                    <a:pos x="22225" y="150813"/>
                  </a:cxn>
                </a:cxnLst>
                <a:rect l="txL" t="txT" r="txR" b="txB"/>
                <a:pathLst>
                  <a:path w="100" h="95">
                    <a:moveTo>
                      <a:pt x="14" y="95"/>
                    </a:moveTo>
                    <a:lnTo>
                      <a:pt x="0" y="80"/>
                    </a:lnTo>
                    <a:lnTo>
                      <a:pt x="85" y="0"/>
                    </a:lnTo>
                    <a:lnTo>
                      <a:pt x="100" y="14"/>
                    </a:lnTo>
                    <a:lnTo>
                      <a:pt x="14" y="95"/>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endParaRPr>
              </a:p>
            </p:txBody>
          </p:sp>
          <p:sp>
            <p:nvSpPr>
              <p:cNvPr id="21" name="Freeform 23"/>
              <p:cNvSpPr>
                <a:spLocks noEditPoints="1"/>
              </p:cNvSpPr>
              <p:nvPr/>
            </p:nvSpPr>
            <p:spPr>
              <a:xfrm>
                <a:off x="123825" y="233362"/>
                <a:ext cx="120650" cy="120650"/>
              </a:xfrm>
              <a:custGeom>
                <a:avLst/>
                <a:gdLst>
                  <a:gd name="txL" fmla="*/ 0 w 32"/>
                  <a:gd name="txT" fmla="*/ 0 h 32"/>
                  <a:gd name="txR" fmla="*/ 32 w 32"/>
                  <a:gd name="txB" fmla="*/ 32 h 32"/>
                </a:gdLst>
                <a:ahLst/>
                <a:cxnLst>
                  <a:cxn ang="0">
                    <a:pos x="60325" y="120650"/>
                  </a:cxn>
                  <a:cxn ang="0">
                    <a:pos x="0" y="60325"/>
                  </a:cxn>
                  <a:cxn ang="0">
                    <a:pos x="60325" y="0"/>
                  </a:cxn>
                  <a:cxn ang="0">
                    <a:pos x="120650" y="60325"/>
                  </a:cxn>
                  <a:cxn ang="0">
                    <a:pos x="60325" y="120650"/>
                  </a:cxn>
                  <a:cxn ang="0">
                    <a:pos x="60325" y="30163"/>
                  </a:cxn>
                  <a:cxn ang="0">
                    <a:pos x="30163" y="60325"/>
                  </a:cxn>
                  <a:cxn ang="0">
                    <a:pos x="60325" y="90488"/>
                  </a:cxn>
                  <a:cxn ang="0">
                    <a:pos x="90488" y="60325"/>
                  </a:cxn>
                  <a:cxn ang="0">
                    <a:pos x="60325" y="30163"/>
                  </a:cxn>
                </a:cxnLst>
                <a:rect l="txL" t="txT" r="txR" b="tx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endParaRPr>
              </a:p>
            </p:txBody>
          </p:sp>
          <p:sp>
            <p:nvSpPr>
              <p:cNvPr id="22" name="Freeform 24"/>
              <p:cNvSpPr>
                <a:spLocks noEditPoints="1"/>
              </p:cNvSpPr>
              <p:nvPr/>
            </p:nvSpPr>
            <p:spPr>
              <a:xfrm>
                <a:off x="214313" y="0"/>
                <a:ext cx="249238" cy="249238"/>
              </a:xfrm>
              <a:custGeom>
                <a:avLst/>
                <a:gdLst>
                  <a:gd name="txL" fmla="*/ 0 w 66"/>
                  <a:gd name="txT" fmla="*/ 0 h 66"/>
                  <a:gd name="txR" fmla="*/ 66 w 66"/>
                  <a:gd name="txB" fmla="*/ 66 h 66"/>
                </a:gdLst>
                <a:ahLst/>
                <a:cxnLst>
                  <a:cxn ang="0">
                    <a:pos x="120843" y="249238"/>
                  </a:cxn>
                  <a:cxn ang="0">
                    <a:pos x="33987" y="215251"/>
                  </a:cxn>
                  <a:cxn ang="0">
                    <a:pos x="0" y="128395"/>
                  </a:cxn>
                  <a:cxn ang="0">
                    <a:pos x="33987" y="41540"/>
                  </a:cxn>
                  <a:cxn ang="0">
                    <a:pos x="75527" y="0"/>
                  </a:cxn>
                  <a:cxn ang="0">
                    <a:pos x="249238" y="173711"/>
                  </a:cxn>
                  <a:cxn ang="0">
                    <a:pos x="207698" y="215251"/>
                  </a:cxn>
                  <a:cxn ang="0">
                    <a:pos x="120843" y="249238"/>
                  </a:cxn>
                  <a:cxn ang="0">
                    <a:pos x="75527" y="45316"/>
                  </a:cxn>
                  <a:cxn ang="0">
                    <a:pos x="56645" y="64198"/>
                  </a:cxn>
                  <a:cxn ang="0">
                    <a:pos x="30211" y="128395"/>
                  </a:cxn>
                  <a:cxn ang="0">
                    <a:pos x="56645" y="192593"/>
                  </a:cxn>
                  <a:cxn ang="0">
                    <a:pos x="120843" y="219027"/>
                  </a:cxn>
                  <a:cxn ang="0">
                    <a:pos x="185040" y="192593"/>
                  </a:cxn>
                  <a:cxn ang="0">
                    <a:pos x="203922" y="173711"/>
                  </a:cxn>
                  <a:cxn ang="0">
                    <a:pos x="75527" y="45316"/>
                  </a:cxn>
                </a:cxnLst>
                <a:rect l="txL" t="txT" r="txR" b="tx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endParaRPr>
              </a:p>
            </p:txBody>
          </p:sp>
          <p:sp>
            <p:nvSpPr>
              <p:cNvPr id="23" name="Freeform 25"/>
              <p:cNvSpPr/>
              <p:nvPr/>
            </p:nvSpPr>
            <p:spPr>
              <a:xfrm>
                <a:off x="0" y="98425"/>
                <a:ext cx="365125" cy="371475"/>
              </a:xfrm>
              <a:custGeom>
                <a:avLst/>
                <a:gdLst>
                  <a:gd name="txL" fmla="*/ 0 w 230"/>
                  <a:gd name="txT" fmla="*/ 0 h 234"/>
                  <a:gd name="txR" fmla="*/ 230 w 230"/>
                  <a:gd name="txB" fmla="*/ 234 h 234"/>
                </a:gdLst>
                <a:ahLst/>
                <a:cxnLst>
                  <a:cxn ang="0">
                    <a:pos x="0" y="371475"/>
                  </a:cxn>
                  <a:cxn ang="0">
                    <a:pos x="34925" y="77788"/>
                  </a:cxn>
                  <a:cxn ang="0">
                    <a:pos x="177800" y="0"/>
                  </a:cxn>
                  <a:cxn ang="0">
                    <a:pos x="192088" y="25400"/>
                  </a:cxn>
                  <a:cxn ang="0">
                    <a:pos x="65088" y="96838"/>
                  </a:cxn>
                  <a:cxn ang="0">
                    <a:pos x="38100" y="334963"/>
                  </a:cxn>
                  <a:cxn ang="0">
                    <a:pos x="293688" y="285750"/>
                  </a:cxn>
                  <a:cxn ang="0">
                    <a:pos x="334963" y="176213"/>
                  </a:cxn>
                  <a:cxn ang="0">
                    <a:pos x="365125" y="184150"/>
                  </a:cxn>
                  <a:cxn ang="0">
                    <a:pos x="315913" y="315913"/>
                  </a:cxn>
                  <a:cxn ang="0">
                    <a:pos x="0" y="371475"/>
                  </a:cxn>
                </a:cxnLst>
                <a:rect l="txL" t="txT" r="txR" b="tx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endParaRPr>
              </a:p>
            </p:txBody>
          </p:sp>
        </p:grpSp>
      </p:grpSp>
      <p:grpSp>
        <p:nvGrpSpPr>
          <p:cNvPr id="6" name="组合 5"/>
          <p:cNvGrpSpPr/>
          <p:nvPr/>
        </p:nvGrpSpPr>
        <p:grpSpPr>
          <a:xfrm>
            <a:off x="6306952" y="3405103"/>
            <a:ext cx="595611" cy="598591"/>
            <a:chOff x="11331" y="6449"/>
            <a:chExt cx="938" cy="943"/>
          </a:xfrm>
        </p:grpSpPr>
        <p:sp>
          <p:nvSpPr>
            <p:cNvPr id="33" name="椭圆 109"/>
            <p:cNvSpPr/>
            <p:nvPr/>
          </p:nvSpPr>
          <p:spPr>
            <a:xfrm>
              <a:off x="11331" y="6449"/>
              <a:ext cx="938" cy="943"/>
            </a:xfrm>
            <a:prstGeom prst="ellipse">
              <a:avLst/>
            </a:prstGeom>
            <a:solidFill>
              <a:schemeClr val="accent2"/>
            </a:solidFill>
            <a:ln w="9525">
              <a:noFill/>
            </a:ln>
          </p:spPr>
          <p:txBody>
            <a:bodyPr lIns="108221" tIns="56397" rIns="108221" bIns="56397"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latin typeface="Batang" panose="02030600000101010101" charset="-127"/>
                <a:ea typeface="Batang" panose="02030600000101010101" charset="-127"/>
                <a:cs typeface="+mn-cs"/>
                <a:sym typeface="宋体" panose="02010600030101010101" pitchFamily="2" charset="-122"/>
              </a:endParaRPr>
            </a:p>
          </p:txBody>
        </p:sp>
        <p:grpSp>
          <p:nvGrpSpPr>
            <p:cNvPr id="34" name="组合 115"/>
            <p:cNvGrpSpPr/>
            <p:nvPr/>
          </p:nvGrpSpPr>
          <p:grpSpPr>
            <a:xfrm>
              <a:off x="11481" y="6599"/>
              <a:ext cx="638" cy="642"/>
              <a:chOff x="0" y="0"/>
              <a:chExt cx="492125" cy="492125"/>
            </a:xfrm>
          </p:grpSpPr>
          <p:sp>
            <p:nvSpPr>
              <p:cNvPr id="35" name="Freeform 5"/>
              <p:cNvSpPr>
                <a:spLocks noEditPoints="1"/>
              </p:cNvSpPr>
              <p:nvPr/>
            </p:nvSpPr>
            <p:spPr>
              <a:xfrm>
                <a:off x="0" y="200025"/>
                <a:ext cx="107950" cy="184150"/>
              </a:xfrm>
              <a:custGeom>
                <a:avLst/>
                <a:gdLst>
                  <a:gd name="txL" fmla="*/ 0 w 28"/>
                  <a:gd name="txT" fmla="*/ 0 h 48"/>
                  <a:gd name="txR" fmla="*/ 28 w 28"/>
                  <a:gd name="txB" fmla="*/ 48 h 48"/>
                </a:gdLst>
                <a:ahLst/>
                <a:cxnLst>
                  <a:cxn ang="0">
                    <a:pos x="107950" y="184150"/>
                  </a:cxn>
                  <a:cxn ang="0">
                    <a:pos x="92529" y="184150"/>
                  </a:cxn>
                  <a:cxn ang="0">
                    <a:pos x="0" y="92075"/>
                  </a:cxn>
                  <a:cxn ang="0">
                    <a:pos x="92529" y="0"/>
                  </a:cxn>
                  <a:cxn ang="0">
                    <a:pos x="107950" y="0"/>
                  </a:cxn>
                  <a:cxn ang="0">
                    <a:pos x="107950" y="184150"/>
                  </a:cxn>
                  <a:cxn ang="0">
                    <a:pos x="77107" y="30692"/>
                  </a:cxn>
                  <a:cxn ang="0">
                    <a:pos x="30843" y="92075"/>
                  </a:cxn>
                  <a:cxn ang="0">
                    <a:pos x="77107" y="153458"/>
                  </a:cxn>
                  <a:cxn ang="0">
                    <a:pos x="77107" y="30692"/>
                  </a:cxn>
                </a:cxnLst>
                <a:rect l="txL" t="txT" r="txR" b="txB"/>
                <a:pathLst>
                  <a:path w="28" h="48">
                    <a:moveTo>
                      <a:pt x="28" y="48"/>
                    </a:moveTo>
                    <a:cubicBezTo>
                      <a:pt x="24" y="48"/>
                      <a:pt x="24" y="48"/>
                      <a:pt x="24" y="48"/>
                    </a:cubicBezTo>
                    <a:cubicBezTo>
                      <a:pt x="10" y="48"/>
                      <a:pt x="0" y="38"/>
                      <a:pt x="0" y="24"/>
                    </a:cubicBezTo>
                    <a:cubicBezTo>
                      <a:pt x="0" y="10"/>
                      <a:pt x="10" y="0"/>
                      <a:pt x="24" y="0"/>
                    </a:cubicBezTo>
                    <a:cubicBezTo>
                      <a:pt x="28" y="0"/>
                      <a:pt x="28" y="0"/>
                      <a:pt x="28" y="0"/>
                    </a:cubicBezTo>
                    <a:lnTo>
                      <a:pt x="28" y="48"/>
                    </a:lnTo>
                    <a:close/>
                    <a:moveTo>
                      <a:pt x="20" y="8"/>
                    </a:moveTo>
                    <a:cubicBezTo>
                      <a:pt x="13" y="10"/>
                      <a:pt x="8" y="16"/>
                      <a:pt x="8" y="24"/>
                    </a:cubicBezTo>
                    <a:cubicBezTo>
                      <a:pt x="8" y="32"/>
                      <a:pt x="13" y="38"/>
                      <a:pt x="20" y="40"/>
                    </a:cubicBezTo>
                    <a:lnTo>
                      <a:pt x="20" y="8"/>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36" name="Freeform 6"/>
              <p:cNvSpPr>
                <a:spLocks noEditPoints="1"/>
              </p:cNvSpPr>
              <p:nvPr/>
            </p:nvSpPr>
            <p:spPr>
              <a:xfrm>
                <a:off x="384175" y="200025"/>
                <a:ext cx="107950" cy="184150"/>
              </a:xfrm>
              <a:custGeom>
                <a:avLst/>
                <a:gdLst>
                  <a:gd name="txL" fmla="*/ 0 w 28"/>
                  <a:gd name="txT" fmla="*/ 0 h 48"/>
                  <a:gd name="txR" fmla="*/ 28 w 28"/>
                  <a:gd name="txB" fmla="*/ 48 h 48"/>
                </a:gdLst>
                <a:ahLst/>
                <a:cxnLst>
                  <a:cxn ang="0">
                    <a:pos x="15421" y="184150"/>
                  </a:cxn>
                  <a:cxn ang="0">
                    <a:pos x="0" y="184150"/>
                  </a:cxn>
                  <a:cxn ang="0">
                    <a:pos x="0" y="0"/>
                  </a:cxn>
                  <a:cxn ang="0">
                    <a:pos x="15421" y="0"/>
                  </a:cxn>
                  <a:cxn ang="0">
                    <a:pos x="107950" y="92075"/>
                  </a:cxn>
                  <a:cxn ang="0">
                    <a:pos x="15421" y="184150"/>
                  </a:cxn>
                  <a:cxn ang="0">
                    <a:pos x="30843" y="30692"/>
                  </a:cxn>
                  <a:cxn ang="0">
                    <a:pos x="30843" y="153458"/>
                  </a:cxn>
                  <a:cxn ang="0">
                    <a:pos x="77107" y="92075"/>
                  </a:cxn>
                  <a:cxn ang="0">
                    <a:pos x="30843" y="30692"/>
                  </a:cxn>
                </a:cxnLst>
                <a:rect l="txL" t="txT" r="txR" b="txB"/>
                <a:pathLst>
                  <a:path w="28" h="48">
                    <a:moveTo>
                      <a:pt x="4" y="48"/>
                    </a:moveTo>
                    <a:cubicBezTo>
                      <a:pt x="0" y="48"/>
                      <a:pt x="0" y="48"/>
                      <a:pt x="0" y="48"/>
                    </a:cubicBezTo>
                    <a:cubicBezTo>
                      <a:pt x="0" y="0"/>
                      <a:pt x="0" y="0"/>
                      <a:pt x="0" y="0"/>
                    </a:cubicBezTo>
                    <a:cubicBezTo>
                      <a:pt x="4" y="0"/>
                      <a:pt x="4" y="0"/>
                      <a:pt x="4" y="0"/>
                    </a:cubicBezTo>
                    <a:cubicBezTo>
                      <a:pt x="18" y="0"/>
                      <a:pt x="28" y="10"/>
                      <a:pt x="28" y="24"/>
                    </a:cubicBezTo>
                    <a:cubicBezTo>
                      <a:pt x="28" y="38"/>
                      <a:pt x="18" y="48"/>
                      <a:pt x="4" y="48"/>
                    </a:cubicBezTo>
                    <a:moveTo>
                      <a:pt x="8" y="8"/>
                    </a:moveTo>
                    <a:cubicBezTo>
                      <a:pt x="8" y="40"/>
                      <a:pt x="8" y="40"/>
                      <a:pt x="8" y="40"/>
                    </a:cubicBezTo>
                    <a:cubicBezTo>
                      <a:pt x="15" y="38"/>
                      <a:pt x="20" y="32"/>
                      <a:pt x="20" y="24"/>
                    </a:cubicBezTo>
                    <a:cubicBezTo>
                      <a:pt x="20" y="16"/>
                      <a:pt x="15" y="10"/>
                      <a:pt x="8" y="8"/>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37" name="Freeform 7"/>
              <p:cNvSpPr/>
              <p:nvPr/>
            </p:nvSpPr>
            <p:spPr>
              <a:xfrm>
                <a:off x="415925" y="414338"/>
                <a:ext cx="46038" cy="46038"/>
              </a:xfrm>
              <a:custGeom>
                <a:avLst/>
                <a:gdLst>
                  <a:gd name="txL" fmla="*/ 0 w 12"/>
                  <a:gd name="txT" fmla="*/ 0 h 12"/>
                  <a:gd name="txR" fmla="*/ 12 w 12"/>
                  <a:gd name="txB" fmla="*/ 12 h 12"/>
                </a:gdLst>
                <a:ahLst/>
                <a:cxnLst>
                  <a:cxn ang="0">
                    <a:pos x="0" y="46038"/>
                  </a:cxn>
                  <a:cxn ang="0">
                    <a:pos x="0" y="15346"/>
                  </a:cxn>
                  <a:cxn ang="0">
                    <a:pos x="15346" y="0"/>
                  </a:cxn>
                  <a:cxn ang="0">
                    <a:pos x="46038" y="0"/>
                  </a:cxn>
                  <a:cxn ang="0">
                    <a:pos x="0" y="46038"/>
                  </a:cxn>
                </a:cxnLst>
                <a:rect l="txL" t="txT" r="txR" b="txB"/>
                <a:pathLst>
                  <a:path w="12" h="12">
                    <a:moveTo>
                      <a:pt x="0" y="12"/>
                    </a:moveTo>
                    <a:cubicBezTo>
                      <a:pt x="0" y="4"/>
                      <a:pt x="0" y="4"/>
                      <a:pt x="0" y="4"/>
                    </a:cubicBezTo>
                    <a:cubicBezTo>
                      <a:pt x="2" y="4"/>
                      <a:pt x="4" y="3"/>
                      <a:pt x="4" y="0"/>
                    </a:cubicBezTo>
                    <a:cubicBezTo>
                      <a:pt x="12" y="0"/>
                      <a:pt x="12" y="0"/>
                      <a:pt x="12" y="0"/>
                    </a:cubicBezTo>
                    <a:cubicBezTo>
                      <a:pt x="12" y="7"/>
                      <a:pt x="7" y="12"/>
                      <a:pt x="0" y="12"/>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38" name="Rectangle 8"/>
              <p:cNvSpPr/>
              <p:nvPr/>
            </p:nvSpPr>
            <p:spPr>
              <a:xfrm>
                <a:off x="354013" y="430213"/>
                <a:ext cx="61913" cy="30163"/>
              </a:xfrm>
              <a:prstGeom prst="rect">
                <a:avLst/>
              </a:prstGeom>
              <a:solidFill>
                <a:schemeClr val="bg1"/>
              </a:solidFill>
              <a:ln w="9525">
                <a:noFill/>
                <a:miter/>
              </a:ln>
            </p:spPr>
            <p:txBody>
              <a:bodyPr/>
              <a:lstStyle/>
              <a:p>
                <a:pPr marL="0" marR="0" lvl="0" indent="0" algn="l" defTabSz="109728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000000"/>
                  </a:solidFill>
                  <a:effectLst/>
                  <a:uLnTx/>
                  <a:uFillTx/>
                  <a:latin typeface="Batang" panose="02030600000101010101" charset="-127"/>
                  <a:ea typeface="Batang" panose="02030600000101010101" charset="-127"/>
                  <a:cs typeface="+mn-cs"/>
                  <a:sym typeface="宋体" panose="02010600030101010101" pitchFamily="2" charset="-122"/>
                </a:endParaRPr>
              </a:p>
            </p:txBody>
          </p:sp>
          <p:sp>
            <p:nvSpPr>
              <p:cNvPr id="39" name="Freeform 9"/>
              <p:cNvSpPr>
                <a:spLocks noEditPoints="1"/>
              </p:cNvSpPr>
              <p:nvPr/>
            </p:nvSpPr>
            <p:spPr>
              <a:xfrm>
                <a:off x="269875" y="400050"/>
                <a:ext cx="92075" cy="92075"/>
              </a:xfrm>
              <a:custGeom>
                <a:avLst/>
                <a:gdLst>
                  <a:gd name="txL" fmla="*/ 0 w 24"/>
                  <a:gd name="txT" fmla="*/ 0 h 24"/>
                  <a:gd name="txR" fmla="*/ 24 w 24"/>
                  <a:gd name="txB" fmla="*/ 24 h 24"/>
                </a:gdLst>
                <a:ahLst/>
                <a:cxnLst>
                  <a:cxn ang="0">
                    <a:pos x="46038" y="92075"/>
                  </a:cxn>
                  <a:cxn ang="0">
                    <a:pos x="0" y="46038"/>
                  </a:cxn>
                  <a:cxn ang="0">
                    <a:pos x="46038" y="0"/>
                  </a:cxn>
                  <a:cxn ang="0">
                    <a:pos x="92075" y="46038"/>
                  </a:cxn>
                  <a:cxn ang="0">
                    <a:pos x="46038" y="92075"/>
                  </a:cxn>
                  <a:cxn ang="0">
                    <a:pos x="46038" y="30692"/>
                  </a:cxn>
                  <a:cxn ang="0">
                    <a:pos x="30692" y="46038"/>
                  </a:cxn>
                  <a:cxn ang="0">
                    <a:pos x="46038" y="61383"/>
                  </a:cxn>
                  <a:cxn ang="0">
                    <a:pos x="61383" y="46038"/>
                  </a:cxn>
                  <a:cxn ang="0">
                    <a:pos x="46038" y="30692"/>
                  </a:cxn>
                </a:cxnLst>
                <a:rect l="txL" t="txT" r="txR" b="tx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40" name="Freeform 10"/>
              <p:cNvSpPr/>
              <p:nvPr/>
            </p:nvSpPr>
            <p:spPr>
              <a:xfrm>
                <a:off x="77788" y="0"/>
                <a:ext cx="338138" cy="168275"/>
              </a:xfrm>
              <a:custGeom>
                <a:avLst/>
                <a:gdLst>
                  <a:gd name="txL" fmla="*/ 0 w 88"/>
                  <a:gd name="txT" fmla="*/ 0 h 44"/>
                  <a:gd name="txR" fmla="*/ 88 w 88"/>
                  <a:gd name="txB" fmla="*/ 44 h 44"/>
                </a:gdLst>
                <a:ahLst/>
                <a:cxnLst>
                  <a:cxn ang="0">
                    <a:pos x="338138" y="168275"/>
                  </a:cxn>
                  <a:cxn ang="0">
                    <a:pos x="307398" y="168275"/>
                  </a:cxn>
                  <a:cxn ang="0">
                    <a:pos x="169069" y="30595"/>
                  </a:cxn>
                  <a:cxn ang="0">
                    <a:pos x="30740" y="168275"/>
                  </a:cxn>
                  <a:cxn ang="0">
                    <a:pos x="0" y="168275"/>
                  </a:cxn>
                  <a:cxn ang="0">
                    <a:pos x="169069" y="0"/>
                  </a:cxn>
                  <a:cxn ang="0">
                    <a:pos x="338138" y="168275"/>
                  </a:cxn>
                </a:cxnLst>
                <a:rect l="txL" t="txT" r="txR" b="tx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grpSp>
      </p:grpSp>
      <p:grpSp>
        <p:nvGrpSpPr>
          <p:cNvPr id="2" name="组合 1"/>
          <p:cNvGrpSpPr/>
          <p:nvPr/>
        </p:nvGrpSpPr>
        <p:grpSpPr>
          <a:xfrm>
            <a:off x="6351270" y="4719955"/>
            <a:ext cx="595630" cy="596900"/>
            <a:chOff x="11257" y="4974"/>
            <a:chExt cx="938" cy="940"/>
          </a:xfrm>
        </p:grpSpPr>
        <p:sp>
          <p:nvSpPr>
            <p:cNvPr id="3" name="椭圆 87"/>
            <p:cNvSpPr/>
            <p:nvPr/>
          </p:nvSpPr>
          <p:spPr>
            <a:xfrm>
              <a:off x="11257" y="4974"/>
              <a:ext cx="938" cy="940"/>
            </a:xfrm>
            <a:prstGeom prst="ellipse">
              <a:avLst/>
            </a:prstGeom>
            <a:solidFill>
              <a:schemeClr val="accent3"/>
            </a:solidFill>
            <a:ln w="9525">
              <a:noFill/>
            </a:ln>
          </p:spPr>
          <p:txBody>
            <a:bodyPr lIns="108221" tIns="56397" rIns="108221" bIns="56397"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latin typeface="Batang" panose="02030600000101010101" charset="-127"/>
                <a:ea typeface="Batang" panose="02030600000101010101" charset="-127"/>
                <a:cs typeface="+mn-cs"/>
                <a:sym typeface="宋体" panose="02010600030101010101" pitchFamily="2" charset="-122"/>
              </a:endParaRPr>
            </a:p>
          </p:txBody>
        </p:sp>
        <p:grpSp>
          <p:nvGrpSpPr>
            <p:cNvPr id="11" name="组合 92"/>
            <p:cNvGrpSpPr/>
            <p:nvPr/>
          </p:nvGrpSpPr>
          <p:grpSpPr>
            <a:xfrm flipH="1">
              <a:off x="11421" y="5164"/>
              <a:ext cx="668" cy="565"/>
              <a:chOff x="7938" y="0"/>
              <a:chExt cx="557637" cy="469900"/>
            </a:xfrm>
          </p:grpSpPr>
          <p:sp>
            <p:nvSpPr>
              <p:cNvPr id="7" name="Freeform 22"/>
              <p:cNvSpPr/>
              <p:nvPr/>
            </p:nvSpPr>
            <p:spPr>
              <a:xfrm>
                <a:off x="7938" y="312737"/>
                <a:ext cx="158750" cy="150813"/>
              </a:xfrm>
              <a:custGeom>
                <a:avLst/>
                <a:gdLst>
                  <a:gd name="txL" fmla="*/ 0 w 100"/>
                  <a:gd name="txT" fmla="*/ 0 h 95"/>
                  <a:gd name="txR" fmla="*/ 100 w 100"/>
                  <a:gd name="txB" fmla="*/ 95 h 95"/>
                </a:gdLst>
                <a:ahLst/>
                <a:cxnLst>
                  <a:cxn ang="0">
                    <a:pos x="22225" y="150813"/>
                  </a:cxn>
                  <a:cxn ang="0">
                    <a:pos x="0" y="127000"/>
                  </a:cxn>
                  <a:cxn ang="0">
                    <a:pos x="134938" y="0"/>
                  </a:cxn>
                  <a:cxn ang="0">
                    <a:pos x="158750" y="22225"/>
                  </a:cxn>
                  <a:cxn ang="0">
                    <a:pos x="22225" y="150813"/>
                  </a:cxn>
                </a:cxnLst>
                <a:rect l="txL" t="txT" r="txR" b="txB"/>
                <a:pathLst>
                  <a:path w="100" h="95">
                    <a:moveTo>
                      <a:pt x="14" y="95"/>
                    </a:moveTo>
                    <a:lnTo>
                      <a:pt x="0" y="80"/>
                    </a:lnTo>
                    <a:lnTo>
                      <a:pt x="85" y="0"/>
                    </a:lnTo>
                    <a:lnTo>
                      <a:pt x="100" y="14"/>
                    </a:lnTo>
                    <a:lnTo>
                      <a:pt x="14" y="95"/>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14" name="Freeform 23"/>
              <p:cNvSpPr>
                <a:spLocks noEditPoints="1"/>
              </p:cNvSpPr>
              <p:nvPr/>
            </p:nvSpPr>
            <p:spPr>
              <a:xfrm>
                <a:off x="123825" y="233362"/>
                <a:ext cx="120650" cy="120650"/>
              </a:xfrm>
              <a:custGeom>
                <a:avLst/>
                <a:gdLst>
                  <a:gd name="txL" fmla="*/ 0 w 32"/>
                  <a:gd name="txT" fmla="*/ 0 h 32"/>
                  <a:gd name="txR" fmla="*/ 32 w 32"/>
                  <a:gd name="txB" fmla="*/ 32 h 32"/>
                </a:gdLst>
                <a:ahLst/>
                <a:cxnLst>
                  <a:cxn ang="0">
                    <a:pos x="60325" y="120650"/>
                  </a:cxn>
                  <a:cxn ang="0">
                    <a:pos x="0" y="60325"/>
                  </a:cxn>
                  <a:cxn ang="0">
                    <a:pos x="60325" y="0"/>
                  </a:cxn>
                  <a:cxn ang="0">
                    <a:pos x="120650" y="60325"/>
                  </a:cxn>
                  <a:cxn ang="0">
                    <a:pos x="60325" y="120650"/>
                  </a:cxn>
                  <a:cxn ang="0">
                    <a:pos x="60325" y="30163"/>
                  </a:cxn>
                  <a:cxn ang="0">
                    <a:pos x="30163" y="60325"/>
                  </a:cxn>
                  <a:cxn ang="0">
                    <a:pos x="60325" y="90488"/>
                  </a:cxn>
                  <a:cxn ang="0">
                    <a:pos x="90488" y="60325"/>
                  </a:cxn>
                  <a:cxn ang="0">
                    <a:pos x="60325" y="30163"/>
                  </a:cxn>
                </a:cxnLst>
                <a:rect l="txL" t="txT" r="txR" b="tx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15" name="Freeform 24"/>
              <p:cNvSpPr>
                <a:spLocks noEditPoints="1"/>
              </p:cNvSpPr>
              <p:nvPr/>
            </p:nvSpPr>
            <p:spPr>
              <a:xfrm>
                <a:off x="214313" y="0"/>
                <a:ext cx="249238" cy="249238"/>
              </a:xfrm>
              <a:custGeom>
                <a:avLst/>
                <a:gdLst>
                  <a:gd name="txL" fmla="*/ 0 w 66"/>
                  <a:gd name="txT" fmla="*/ 0 h 66"/>
                  <a:gd name="txR" fmla="*/ 66 w 66"/>
                  <a:gd name="txB" fmla="*/ 66 h 66"/>
                </a:gdLst>
                <a:ahLst/>
                <a:cxnLst>
                  <a:cxn ang="0">
                    <a:pos x="120843" y="249238"/>
                  </a:cxn>
                  <a:cxn ang="0">
                    <a:pos x="33987" y="215251"/>
                  </a:cxn>
                  <a:cxn ang="0">
                    <a:pos x="0" y="128395"/>
                  </a:cxn>
                  <a:cxn ang="0">
                    <a:pos x="33987" y="41540"/>
                  </a:cxn>
                  <a:cxn ang="0">
                    <a:pos x="75527" y="0"/>
                  </a:cxn>
                  <a:cxn ang="0">
                    <a:pos x="249238" y="173711"/>
                  </a:cxn>
                  <a:cxn ang="0">
                    <a:pos x="207698" y="215251"/>
                  </a:cxn>
                  <a:cxn ang="0">
                    <a:pos x="120843" y="249238"/>
                  </a:cxn>
                  <a:cxn ang="0">
                    <a:pos x="75527" y="45316"/>
                  </a:cxn>
                  <a:cxn ang="0">
                    <a:pos x="56645" y="64198"/>
                  </a:cxn>
                  <a:cxn ang="0">
                    <a:pos x="30211" y="128395"/>
                  </a:cxn>
                  <a:cxn ang="0">
                    <a:pos x="56645" y="192593"/>
                  </a:cxn>
                  <a:cxn ang="0">
                    <a:pos x="120843" y="219027"/>
                  </a:cxn>
                  <a:cxn ang="0">
                    <a:pos x="185040" y="192593"/>
                  </a:cxn>
                  <a:cxn ang="0">
                    <a:pos x="203922" y="173711"/>
                  </a:cxn>
                  <a:cxn ang="0">
                    <a:pos x="75527" y="45316"/>
                  </a:cxn>
                </a:cxnLst>
                <a:rect l="txL" t="txT" r="txR" b="tx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16" name="Freeform 25"/>
              <p:cNvSpPr/>
              <p:nvPr/>
            </p:nvSpPr>
            <p:spPr>
              <a:xfrm>
                <a:off x="200450" y="98425"/>
                <a:ext cx="365125" cy="371475"/>
              </a:xfrm>
              <a:custGeom>
                <a:avLst/>
                <a:gdLst>
                  <a:gd name="txL" fmla="*/ 0 w 230"/>
                  <a:gd name="txT" fmla="*/ 0 h 234"/>
                  <a:gd name="txR" fmla="*/ 230 w 230"/>
                  <a:gd name="txB" fmla="*/ 234 h 234"/>
                </a:gdLst>
                <a:ahLst/>
                <a:cxnLst>
                  <a:cxn ang="0">
                    <a:pos x="0" y="371475"/>
                  </a:cxn>
                  <a:cxn ang="0">
                    <a:pos x="34925" y="77788"/>
                  </a:cxn>
                  <a:cxn ang="0">
                    <a:pos x="177800" y="0"/>
                  </a:cxn>
                  <a:cxn ang="0">
                    <a:pos x="192088" y="25400"/>
                  </a:cxn>
                  <a:cxn ang="0">
                    <a:pos x="65088" y="96838"/>
                  </a:cxn>
                  <a:cxn ang="0">
                    <a:pos x="38100" y="334963"/>
                  </a:cxn>
                  <a:cxn ang="0">
                    <a:pos x="293688" y="285750"/>
                  </a:cxn>
                  <a:cxn ang="0">
                    <a:pos x="334963" y="176213"/>
                  </a:cxn>
                  <a:cxn ang="0">
                    <a:pos x="365125" y="184150"/>
                  </a:cxn>
                  <a:cxn ang="0">
                    <a:pos x="315913" y="315913"/>
                  </a:cxn>
                  <a:cxn ang="0">
                    <a:pos x="0" y="371475"/>
                  </a:cxn>
                </a:cxnLst>
                <a:rect l="txL" t="txT" r="txR" b="tx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grpSp>
      </p:grpSp>
      <p:sp>
        <p:nvSpPr>
          <p:cNvPr id="49" name="标题 6"/>
          <p:cNvSpPr>
            <a:spLocks noGrp="1"/>
          </p:cNvSpPr>
          <p:nvPr/>
        </p:nvSpPr>
        <p:spPr>
          <a:xfrm>
            <a:off x="6926693" y="572770"/>
            <a:ext cx="3547745" cy="905510"/>
          </a:xfrm>
          <a:prstGeom prst="rect">
            <a:avLst/>
          </a:prstGeom>
        </p:spPr>
        <p:txBody>
          <a:bodyPr vert="horz" lIns="91440" tIns="45720" rIns="91440" bIns="45720" rtlCol="0" anchor="ctr" anchorCtr="0"/>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zh-CN" altLang="en-US" sz="4400" b="1" dirty="0">
                <a:solidFill>
                  <a:schemeClr val="tx1">
                    <a:lumMod val="75000"/>
                    <a:lumOff val="25000"/>
                  </a:schemeClr>
                </a:solidFill>
                <a:latin typeface="+mj-ea"/>
                <a:sym typeface="微软雅黑" panose="020B0503020204020204" charset="-122"/>
              </a:rPr>
              <a:t>目录</a:t>
            </a:r>
            <a:endParaRPr lang="en-US" altLang="x-none" sz="4400" b="1" dirty="0">
              <a:solidFill>
                <a:schemeClr val="tx1">
                  <a:lumMod val="75000"/>
                  <a:lumOff val="25000"/>
                </a:schemeClr>
              </a:solidFill>
              <a:latin typeface="+mj-ea"/>
              <a:sym typeface="微软雅黑" panose="020B0503020204020204" charset="-122"/>
            </a:endParaRPr>
          </a:p>
        </p:txBody>
      </p:sp>
      <p:sp>
        <p:nvSpPr>
          <p:cNvPr id="25" name="矩形 86"/>
          <p:cNvSpPr/>
          <p:nvPr/>
        </p:nvSpPr>
        <p:spPr>
          <a:xfrm>
            <a:off x="6921613" y="3485095"/>
            <a:ext cx="3532392" cy="461665"/>
          </a:xfrm>
          <a:prstGeom prst="rect">
            <a:avLst/>
          </a:prstGeom>
          <a:noFill/>
          <a:ln w="9525">
            <a:noFill/>
          </a:ln>
        </p:spPr>
        <p:txBody>
          <a:bodyPr>
            <a:spAutoFit/>
          </a:bodyPr>
          <a:lstStyle/>
          <a:p>
            <a:pPr algn="ctr" eaLnBrk="1" hangingPunct="1"/>
            <a:r>
              <a:rPr lang="en-US" altLang="zh-CN" sz="2400" b="1" dirty="0">
                <a:solidFill>
                  <a:srgbClr val="595959"/>
                </a:solidFill>
                <a:latin typeface="华文楷体" panose="02010600040101010101" pitchFamily="2" charset="-122"/>
                <a:ea typeface="华文楷体" panose="02010600040101010101" pitchFamily="2" charset="-122"/>
                <a:sym typeface="+mn-ea"/>
              </a:rPr>
              <a:t>Sch-Net</a:t>
            </a:r>
          </a:p>
        </p:txBody>
      </p:sp>
      <p:sp>
        <p:nvSpPr>
          <p:cNvPr id="26" name="矩形 86"/>
          <p:cNvSpPr/>
          <p:nvPr/>
        </p:nvSpPr>
        <p:spPr>
          <a:xfrm>
            <a:off x="6926693" y="4821135"/>
            <a:ext cx="3532392" cy="461665"/>
          </a:xfrm>
          <a:prstGeom prst="rect">
            <a:avLst/>
          </a:prstGeom>
          <a:noFill/>
          <a:ln w="9525">
            <a:noFill/>
          </a:ln>
        </p:spPr>
        <p:txBody>
          <a:bodyPr>
            <a:spAutoFit/>
          </a:bodyPr>
          <a:lstStyle/>
          <a:p>
            <a:pPr algn="ctr" fontAlgn="base">
              <a:spcBef>
                <a:spcPct val="0"/>
              </a:spcBef>
              <a:spcAft>
                <a:spcPct val="0"/>
              </a:spcAft>
            </a:pPr>
            <a:r>
              <a:rPr lang="en-US" altLang="zh-CN" sz="2400" b="1" dirty="0">
                <a:solidFill>
                  <a:srgbClr val="595959"/>
                </a:solidFill>
                <a:latin typeface="华文楷体" panose="02010600040101010101" pitchFamily="2" charset="-122"/>
                <a:ea typeface="华文楷体" panose="02010600040101010101" pitchFamily="2" charset="-122"/>
              </a:rPr>
              <a:t>Our Work</a:t>
            </a:r>
            <a:endParaRPr lang="zh-CN" altLang="en-US" sz="2400" b="1" dirty="0">
              <a:solidFill>
                <a:srgbClr val="595959"/>
              </a:solidFill>
              <a:latin typeface="华文楷体" panose="02010600040101010101" pitchFamily="2" charset="-122"/>
              <a:ea typeface="华文楷体" panose="02010600040101010101" pitchFamily="2" charset="-122"/>
            </a:endParaRPr>
          </a:p>
        </p:txBody>
      </p:sp>
      <p:sp>
        <p:nvSpPr>
          <p:cNvPr id="2050" name="书本"/>
          <p:cNvSpPr/>
          <p:nvPr/>
        </p:nvSpPr>
        <p:spPr bwMode="auto">
          <a:xfrm>
            <a:off x="6245288" y="653733"/>
            <a:ext cx="743585" cy="743585"/>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CA2F817-A46F-4B0D-AA90-4AB8F5D65688}"/>
              </a:ext>
            </a:extLst>
          </p:cNvPr>
          <p:cNvSpPr>
            <a:spLocks noGrp="1"/>
          </p:cNvSpPr>
          <p:nvPr>
            <p:ph type="title"/>
          </p:nvPr>
        </p:nvSpPr>
        <p:spPr/>
        <p:txBody>
          <a:bodyPr/>
          <a:lstStyle/>
          <a:p>
            <a:r>
              <a:rPr lang="en-US" altLang="zh-CN" dirty="0"/>
              <a:t>QM9</a:t>
            </a:r>
            <a:r>
              <a:rPr lang="zh-CN" altLang="en-US" dirty="0"/>
              <a:t>数据可视化</a:t>
            </a:r>
          </a:p>
        </p:txBody>
      </p:sp>
      <p:pic>
        <p:nvPicPr>
          <p:cNvPr id="4" name="图片 3">
            <a:extLst>
              <a:ext uri="{FF2B5EF4-FFF2-40B4-BE49-F238E27FC236}">
                <a16:creationId xmlns:a16="http://schemas.microsoft.com/office/drawing/2014/main" id="{BA9E65AF-6FFC-E36D-A327-AB6A047F6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68" y="1536192"/>
            <a:ext cx="4645152" cy="3483864"/>
          </a:xfrm>
          <a:prstGeom prst="rect">
            <a:avLst/>
          </a:prstGeom>
        </p:spPr>
      </p:pic>
    </p:spTree>
    <p:extLst>
      <p:ext uri="{BB962C8B-B14F-4D97-AF65-F5344CB8AC3E}">
        <p14:creationId xmlns:p14="http://schemas.microsoft.com/office/powerpoint/2010/main" val="321294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A394689-48B9-4162-8963-6920113A29ED}"/>
              </a:ext>
            </a:extLst>
          </p:cNvPr>
          <p:cNvSpPr/>
          <p:nvPr/>
        </p:nvSpPr>
        <p:spPr>
          <a:xfrm>
            <a:off x="930347" y="3655481"/>
            <a:ext cx="6864505" cy="1856557"/>
          </a:xfrm>
          <a:prstGeom prst="rect">
            <a:avLst/>
          </a:prstGeom>
          <a:noFill/>
          <a:ln w="2857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nchorCtr="0"/>
          <a:lstStyle/>
          <a:p>
            <a:pPr algn="ctr"/>
            <a:r>
              <a:rPr lang="en-US" altLang="zh-CN" dirty="0"/>
              <a:t>model</a:t>
            </a:r>
          </a:p>
          <a:p>
            <a:pPr algn="ctr"/>
            <a:r>
              <a:rPr lang="en-US" altLang="zh-CN" dirty="0"/>
              <a:t>(</a:t>
            </a:r>
            <a:r>
              <a:rPr lang="en-US" altLang="zh-CN" dirty="0" err="1"/>
              <a:t>AtomisticModel</a:t>
            </a:r>
            <a:r>
              <a:rPr lang="en-US" altLang="zh-CN" dirty="0"/>
              <a:t>)</a:t>
            </a:r>
            <a:endParaRPr lang="zh-CN" altLang="en-US" dirty="0"/>
          </a:p>
        </p:txBody>
      </p:sp>
      <p:sp>
        <p:nvSpPr>
          <p:cNvPr id="3" name="标题 2">
            <a:extLst>
              <a:ext uri="{FF2B5EF4-FFF2-40B4-BE49-F238E27FC236}">
                <a16:creationId xmlns:a16="http://schemas.microsoft.com/office/drawing/2014/main" id="{25D1059E-902F-48C6-8A8C-A2DBF57049B9}"/>
              </a:ext>
            </a:extLst>
          </p:cNvPr>
          <p:cNvSpPr>
            <a:spLocks noGrp="1"/>
          </p:cNvSpPr>
          <p:nvPr>
            <p:ph type="title"/>
          </p:nvPr>
        </p:nvSpPr>
        <p:spPr/>
        <p:txBody>
          <a:bodyPr/>
          <a:lstStyle/>
          <a:p>
            <a:r>
              <a:rPr lang="en-US" altLang="zh-CN" dirty="0" err="1"/>
              <a:t>SchNet</a:t>
            </a:r>
            <a:endParaRPr lang="zh-CN" altLang="en-US" dirty="0"/>
          </a:p>
        </p:txBody>
      </p:sp>
      <p:sp>
        <p:nvSpPr>
          <p:cNvPr id="4" name="矩形 3">
            <a:extLst>
              <a:ext uri="{FF2B5EF4-FFF2-40B4-BE49-F238E27FC236}">
                <a16:creationId xmlns:a16="http://schemas.microsoft.com/office/drawing/2014/main" id="{1760AF0F-D7D9-4F72-93CA-5146FA005DF6}"/>
              </a:ext>
            </a:extLst>
          </p:cNvPr>
          <p:cNvSpPr/>
          <p:nvPr/>
        </p:nvSpPr>
        <p:spPr>
          <a:xfrm>
            <a:off x="1547281" y="3898016"/>
            <a:ext cx="2434167" cy="1032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Representation</a:t>
            </a:r>
          </a:p>
          <a:p>
            <a:pPr algn="ctr"/>
            <a:r>
              <a:rPr lang="en-US" altLang="zh-CN" dirty="0"/>
              <a:t>(</a:t>
            </a:r>
            <a:r>
              <a:rPr lang="en-US" altLang="zh-CN" dirty="0" err="1"/>
              <a:t>SchNet</a:t>
            </a:r>
            <a:r>
              <a:rPr lang="en-US" altLang="zh-CN" dirty="0"/>
              <a:t>)</a:t>
            </a:r>
            <a:endParaRPr lang="zh-CN" altLang="en-US" dirty="0"/>
          </a:p>
        </p:txBody>
      </p:sp>
      <p:sp>
        <p:nvSpPr>
          <p:cNvPr id="5" name="矩形 4">
            <a:extLst>
              <a:ext uri="{FF2B5EF4-FFF2-40B4-BE49-F238E27FC236}">
                <a16:creationId xmlns:a16="http://schemas.microsoft.com/office/drawing/2014/main" id="{4CC73FF0-87AB-4898-B502-E20F19822184}"/>
              </a:ext>
            </a:extLst>
          </p:cNvPr>
          <p:cNvSpPr/>
          <p:nvPr/>
        </p:nvSpPr>
        <p:spPr>
          <a:xfrm>
            <a:off x="4743753" y="3894109"/>
            <a:ext cx="2434167" cy="10329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Output</a:t>
            </a:r>
          </a:p>
          <a:p>
            <a:pPr algn="ctr"/>
            <a:r>
              <a:rPr lang="en-US" altLang="zh-CN" dirty="0"/>
              <a:t>(</a:t>
            </a:r>
            <a:r>
              <a:rPr lang="en-US" altLang="zh-CN" dirty="0" err="1"/>
              <a:t>Atomwise</a:t>
            </a:r>
            <a:r>
              <a:rPr lang="en-US" altLang="zh-CN" dirty="0"/>
              <a:t>)</a:t>
            </a:r>
            <a:endParaRPr lang="zh-CN" altLang="en-US" dirty="0"/>
          </a:p>
        </p:txBody>
      </p:sp>
      <p:sp>
        <p:nvSpPr>
          <p:cNvPr id="7" name="矩形 6">
            <a:extLst>
              <a:ext uri="{FF2B5EF4-FFF2-40B4-BE49-F238E27FC236}">
                <a16:creationId xmlns:a16="http://schemas.microsoft.com/office/drawing/2014/main" id="{007CBEF0-5BD6-4A1A-BDA1-62EF36CFC59F}"/>
              </a:ext>
            </a:extLst>
          </p:cNvPr>
          <p:cNvSpPr/>
          <p:nvPr/>
        </p:nvSpPr>
        <p:spPr>
          <a:xfrm>
            <a:off x="1547281" y="2426694"/>
            <a:ext cx="2434167" cy="10329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Input</a:t>
            </a:r>
          </a:p>
          <a:p>
            <a:pPr algn="ctr"/>
            <a:r>
              <a:rPr lang="en-US" altLang="zh-CN" dirty="0"/>
              <a:t>(</a:t>
            </a:r>
            <a:r>
              <a:rPr lang="en-US" altLang="zh-CN" dirty="0" err="1"/>
              <a:t>Train_loader</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900ECB15-C69D-4720-97E6-2B6CEC3718FC}"/>
              </a:ext>
            </a:extLst>
          </p:cNvPr>
          <p:cNvCxnSpPr>
            <a:stCxn id="7" idx="2"/>
            <a:endCxn id="4" idx="0"/>
          </p:cNvCxnSpPr>
          <p:nvPr/>
        </p:nvCxnSpPr>
        <p:spPr>
          <a:xfrm>
            <a:off x="2764365" y="3459627"/>
            <a:ext cx="0" cy="43838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1" name="图片 10">
            <a:extLst>
              <a:ext uri="{FF2B5EF4-FFF2-40B4-BE49-F238E27FC236}">
                <a16:creationId xmlns:a16="http://schemas.microsoft.com/office/drawing/2014/main" id="{6BEE48A9-3E66-4F9A-A709-3473589E9207}"/>
              </a:ext>
            </a:extLst>
          </p:cNvPr>
          <p:cNvPicPr>
            <a:picLocks noChangeAspect="1"/>
          </p:cNvPicPr>
          <p:nvPr/>
        </p:nvPicPr>
        <p:blipFill>
          <a:blip r:embed="rId2"/>
          <a:stretch>
            <a:fillRect/>
          </a:stretch>
        </p:blipFill>
        <p:spPr>
          <a:xfrm>
            <a:off x="5329767" y="960083"/>
            <a:ext cx="5266266" cy="1592548"/>
          </a:xfrm>
          <a:prstGeom prst="rect">
            <a:avLst/>
          </a:prstGeom>
        </p:spPr>
      </p:pic>
      <p:cxnSp>
        <p:nvCxnSpPr>
          <p:cNvPr id="10" name="直接箭头连接符 9">
            <a:extLst>
              <a:ext uri="{FF2B5EF4-FFF2-40B4-BE49-F238E27FC236}">
                <a16:creationId xmlns:a16="http://schemas.microsoft.com/office/drawing/2014/main" id="{EBDADE8B-878D-4B5D-82A4-9E9AE510A3C1}"/>
              </a:ext>
            </a:extLst>
          </p:cNvPr>
          <p:cNvCxnSpPr>
            <a:cxnSpLocks/>
            <a:stCxn id="4" idx="3"/>
            <a:endCxn id="5" idx="1"/>
          </p:cNvCxnSpPr>
          <p:nvPr/>
        </p:nvCxnSpPr>
        <p:spPr>
          <a:xfrm flipV="1">
            <a:off x="3981448" y="4410576"/>
            <a:ext cx="762305" cy="390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连接符: 肘形 17">
            <a:extLst>
              <a:ext uri="{FF2B5EF4-FFF2-40B4-BE49-F238E27FC236}">
                <a16:creationId xmlns:a16="http://schemas.microsoft.com/office/drawing/2014/main" id="{375A78DD-6CA8-42B2-A6C6-0E0FB5FE8BD6}"/>
              </a:ext>
            </a:extLst>
          </p:cNvPr>
          <p:cNvCxnSpPr>
            <a:cxnSpLocks/>
            <a:stCxn id="7" idx="3"/>
            <a:endCxn id="5" idx="0"/>
          </p:cNvCxnSpPr>
          <p:nvPr/>
        </p:nvCxnSpPr>
        <p:spPr>
          <a:xfrm>
            <a:off x="3981448" y="2943161"/>
            <a:ext cx="1979389" cy="950948"/>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直接箭头连接符 27">
            <a:extLst>
              <a:ext uri="{FF2B5EF4-FFF2-40B4-BE49-F238E27FC236}">
                <a16:creationId xmlns:a16="http://schemas.microsoft.com/office/drawing/2014/main" id="{DCC0609F-E9F6-4210-82C8-D045687C3DD3}"/>
              </a:ext>
            </a:extLst>
          </p:cNvPr>
          <p:cNvCxnSpPr>
            <a:cxnSpLocks/>
            <a:stCxn id="5" idx="3"/>
          </p:cNvCxnSpPr>
          <p:nvPr/>
        </p:nvCxnSpPr>
        <p:spPr>
          <a:xfrm>
            <a:off x="7177920" y="4410576"/>
            <a:ext cx="13792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矩形 12">
            <a:extLst>
              <a:ext uri="{FF2B5EF4-FFF2-40B4-BE49-F238E27FC236}">
                <a16:creationId xmlns:a16="http://schemas.microsoft.com/office/drawing/2014/main" id="{A21F989B-CD6F-4F77-8331-81EF60AB03EC}"/>
              </a:ext>
            </a:extLst>
          </p:cNvPr>
          <p:cNvSpPr/>
          <p:nvPr/>
        </p:nvSpPr>
        <p:spPr>
          <a:xfrm>
            <a:off x="8557155" y="3894109"/>
            <a:ext cx="2434167" cy="1032933"/>
          </a:xfrm>
          <a:prstGeom prst="rect">
            <a:avLst/>
          </a:prstGeom>
          <a:solidFill>
            <a:srgbClr val="DCCBF5"/>
          </a:solidFill>
          <a:ln>
            <a:solidFill>
              <a:srgbClr val="CCF1F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Energy or Force</a:t>
            </a:r>
            <a:endParaRPr lang="zh-CN" altLang="en-US" dirty="0"/>
          </a:p>
        </p:txBody>
      </p:sp>
    </p:spTree>
    <p:extLst>
      <p:ext uri="{BB962C8B-B14F-4D97-AF65-F5344CB8AC3E}">
        <p14:creationId xmlns:p14="http://schemas.microsoft.com/office/powerpoint/2010/main" val="3556556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70BE2BB-6AB6-4867-9243-6B87A3CB5901}"/>
              </a:ext>
            </a:extLst>
          </p:cNvPr>
          <p:cNvSpPr>
            <a:spLocks noGrp="1"/>
          </p:cNvSpPr>
          <p:nvPr>
            <p:ph type="title"/>
          </p:nvPr>
        </p:nvSpPr>
        <p:spPr/>
        <p:txBody>
          <a:bodyPr/>
          <a:lstStyle/>
          <a:p>
            <a:r>
              <a:rPr lang="en-US" altLang="zh-CN" dirty="0"/>
              <a:t>Representation-</a:t>
            </a:r>
            <a:r>
              <a:rPr lang="en-US" altLang="zh-CN" dirty="0" err="1"/>
              <a:t>SchNet</a:t>
            </a:r>
            <a:endParaRPr lang="zh-CN" altLang="en-US" dirty="0"/>
          </a:p>
        </p:txBody>
      </p:sp>
      <p:sp>
        <p:nvSpPr>
          <p:cNvPr id="33" name="Title 1">
            <a:extLst>
              <a:ext uri="{FF2B5EF4-FFF2-40B4-BE49-F238E27FC236}">
                <a16:creationId xmlns:a16="http://schemas.microsoft.com/office/drawing/2014/main" id="{369E1AB1-29BF-4DAA-B04C-E1FCD41E9B7A}"/>
              </a:ext>
            </a:extLst>
          </p:cNvPr>
          <p:cNvSpPr txBox="1">
            <a:spLocks/>
          </p:cNvSpPr>
          <p:nvPr/>
        </p:nvSpPr>
        <p:spPr>
          <a:xfrm>
            <a:off x="7358815" y="1261271"/>
            <a:ext cx="4247032" cy="1188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nuclear charges  Z = (Z1, . . . , Zn)</a:t>
            </a:r>
          </a:p>
          <a:p>
            <a:pPr algn="l" fontAlgn="auto">
              <a:spcAft>
                <a:spcPts val="0"/>
              </a:spcAf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Positions R = (r1, . . . </a:t>
            </a:r>
            <a:r>
              <a:rPr lang="en-US" altLang="zh-CN" sz="2000" b="1" dirty="0" err="1">
                <a:solidFill>
                  <a:srgbClr val="080808"/>
                </a:solidFill>
                <a:latin typeface="Calibri" panose="020F0502020204030204" pitchFamily="34" charset="0"/>
                <a:ea typeface="黑体" panose="02010609060101010101" pitchFamily="49" charset="-122"/>
                <a:cs typeface="Calibri" panose="020F0502020204030204" pitchFamily="34" charset="0"/>
              </a:rPr>
              <a:t>rn</a:t>
            </a: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a:t>
            </a:r>
          </a:p>
          <a:p>
            <a:pPr algn="l" fontAlgn="auto">
              <a:spcAft>
                <a:spcPts val="0"/>
              </a:spcAft>
              <a:defRPr/>
            </a:pPr>
            <a:endParaRPr lang="zh-CN" altLang="en-US"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p:pic>
        <p:nvPicPr>
          <p:cNvPr id="36" name="图片 35">
            <a:extLst>
              <a:ext uri="{FF2B5EF4-FFF2-40B4-BE49-F238E27FC236}">
                <a16:creationId xmlns:a16="http://schemas.microsoft.com/office/drawing/2014/main" id="{89C85456-5B07-49EF-963C-372B498BF3DE}"/>
              </a:ext>
            </a:extLst>
          </p:cNvPr>
          <p:cNvPicPr>
            <a:picLocks noChangeAspect="1"/>
          </p:cNvPicPr>
          <p:nvPr/>
        </p:nvPicPr>
        <p:blipFill>
          <a:blip r:embed="rId2"/>
          <a:stretch>
            <a:fillRect/>
          </a:stretch>
        </p:blipFill>
        <p:spPr>
          <a:xfrm>
            <a:off x="306966" y="1118151"/>
            <a:ext cx="5908848" cy="3900728"/>
          </a:xfrm>
          <a:prstGeom prst="rect">
            <a:avLst/>
          </a:prstGeom>
        </p:spPr>
      </p:pic>
      <p:pic>
        <p:nvPicPr>
          <p:cNvPr id="39" name="图片 38">
            <a:extLst>
              <a:ext uri="{FF2B5EF4-FFF2-40B4-BE49-F238E27FC236}">
                <a16:creationId xmlns:a16="http://schemas.microsoft.com/office/drawing/2014/main" id="{3815E22A-1739-4121-8938-6891782A9F00}"/>
              </a:ext>
            </a:extLst>
          </p:cNvPr>
          <p:cNvPicPr>
            <a:picLocks noChangeAspect="1"/>
          </p:cNvPicPr>
          <p:nvPr/>
        </p:nvPicPr>
        <p:blipFill>
          <a:blip r:embed="rId3"/>
          <a:stretch>
            <a:fillRect/>
          </a:stretch>
        </p:blipFill>
        <p:spPr>
          <a:xfrm>
            <a:off x="7358815" y="2277207"/>
            <a:ext cx="1664591" cy="3992313"/>
          </a:xfrm>
          <a:prstGeom prst="rect">
            <a:avLst/>
          </a:prstGeom>
        </p:spPr>
      </p:pic>
      <p:pic>
        <p:nvPicPr>
          <p:cNvPr id="40" name="图片 39">
            <a:extLst>
              <a:ext uri="{FF2B5EF4-FFF2-40B4-BE49-F238E27FC236}">
                <a16:creationId xmlns:a16="http://schemas.microsoft.com/office/drawing/2014/main" id="{1B750D8F-EC54-406B-BD10-86292278C2DC}"/>
              </a:ext>
            </a:extLst>
          </p:cNvPr>
          <p:cNvPicPr>
            <a:picLocks noChangeAspect="1"/>
          </p:cNvPicPr>
          <p:nvPr/>
        </p:nvPicPr>
        <p:blipFill>
          <a:blip r:embed="rId4"/>
          <a:stretch>
            <a:fillRect/>
          </a:stretch>
        </p:blipFill>
        <p:spPr>
          <a:xfrm>
            <a:off x="447643" y="5269747"/>
            <a:ext cx="4054191" cy="1371719"/>
          </a:xfrm>
          <a:prstGeom prst="rect">
            <a:avLst/>
          </a:prstGeom>
        </p:spPr>
      </p:pic>
    </p:spTree>
    <p:extLst>
      <p:ext uri="{BB962C8B-B14F-4D97-AF65-F5344CB8AC3E}">
        <p14:creationId xmlns:p14="http://schemas.microsoft.com/office/powerpoint/2010/main" val="3567899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70BE2BB-6AB6-4867-9243-6B87A3CB5901}"/>
              </a:ext>
            </a:extLst>
          </p:cNvPr>
          <p:cNvSpPr>
            <a:spLocks noGrp="1"/>
          </p:cNvSpPr>
          <p:nvPr>
            <p:ph type="title"/>
          </p:nvPr>
        </p:nvSpPr>
        <p:spPr/>
        <p:txBody>
          <a:bodyPr/>
          <a:lstStyle/>
          <a:p>
            <a:r>
              <a:rPr lang="en-US" altLang="zh-CN" dirty="0"/>
              <a:t>Representation-</a:t>
            </a:r>
            <a:r>
              <a:rPr lang="en-US" altLang="zh-CN" dirty="0" err="1"/>
              <a:t>SchNet</a:t>
            </a:r>
            <a:endParaRPr lang="zh-CN" altLang="en-US" dirty="0"/>
          </a:p>
        </p:txBody>
      </p:sp>
      <p:sp>
        <p:nvSpPr>
          <p:cNvPr id="27" name="Google Shape;6036;p109">
            <a:extLst>
              <a:ext uri="{FF2B5EF4-FFF2-40B4-BE49-F238E27FC236}">
                <a16:creationId xmlns:a16="http://schemas.microsoft.com/office/drawing/2014/main" id="{8541AC7C-24F9-4F38-A09B-CBF73D269ACD}"/>
              </a:ext>
            </a:extLst>
          </p:cNvPr>
          <p:cNvSpPr/>
          <p:nvPr/>
        </p:nvSpPr>
        <p:spPr>
          <a:xfrm>
            <a:off x="982067" y="2295833"/>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a:t>
            </a:r>
            <a:r>
              <a:rPr lang="en" sz="1000" dirty="0"/>
              <a:t>tomic_number</a:t>
            </a:r>
          </a:p>
          <a:p>
            <a:pPr marL="0" lvl="0" indent="0" algn="ctr" rtl="0">
              <a:spcBef>
                <a:spcPts val="0"/>
              </a:spcBef>
              <a:spcAft>
                <a:spcPts val="0"/>
              </a:spcAft>
              <a:buNone/>
            </a:pPr>
            <a:r>
              <a:rPr lang="en" sz="1000" dirty="0"/>
              <a:t>(n)</a:t>
            </a:r>
            <a:endParaRPr sz="1000" dirty="0"/>
          </a:p>
        </p:txBody>
      </p:sp>
      <p:sp>
        <p:nvSpPr>
          <p:cNvPr id="28" name="矩形 27">
            <a:extLst>
              <a:ext uri="{FF2B5EF4-FFF2-40B4-BE49-F238E27FC236}">
                <a16:creationId xmlns:a16="http://schemas.microsoft.com/office/drawing/2014/main" id="{B3B0F0BC-CE14-4E35-89C0-7E2BECC8662A}"/>
              </a:ext>
            </a:extLst>
          </p:cNvPr>
          <p:cNvSpPr/>
          <p:nvPr/>
        </p:nvSpPr>
        <p:spPr>
          <a:xfrm>
            <a:off x="1860589" y="1155685"/>
            <a:ext cx="1799125" cy="6989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Input</a:t>
            </a:r>
          </a:p>
          <a:p>
            <a:pPr algn="ctr"/>
            <a:r>
              <a:rPr lang="en-US" altLang="zh-CN" dirty="0"/>
              <a:t>(</a:t>
            </a:r>
            <a:r>
              <a:rPr lang="en-US" altLang="zh-CN" dirty="0" err="1"/>
              <a:t>Train_loader</a:t>
            </a:r>
            <a:r>
              <a:rPr lang="en-US" altLang="zh-CN" dirty="0"/>
              <a:t>)</a:t>
            </a:r>
            <a:endParaRPr lang="zh-CN" altLang="en-US" dirty="0"/>
          </a:p>
        </p:txBody>
      </p:sp>
      <p:sp>
        <p:nvSpPr>
          <p:cNvPr id="29" name="Google Shape;6037;p109">
            <a:extLst>
              <a:ext uri="{FF2B5EF4-FFF2-40B4-BE49-F238E27FC236}">
                <a16:creationId xmlns:a16="http://schemas.microsoft.com/office/drawing/2014/main" id="{D879E9F4-9B3C-4F90-8700-447670D60395}"/>
              </a:ext>
            </a:extLst>
          </p:cNvPr>
          <p:cNvSpPr/>
          <p:nvPr/>
        </p:nvSpPr>
        <p:spPr>
          <a:xfrm>
            <a:off x="1215700" y="2969575"/>
            <a:ext cx="772933" cy="394800"/>
          </a:xfrm>
          <a:prstGeom prst="rect">
            <a:avLst/>
          </a:prstGeom>
          <a:solidFill>
            <a:srgbClr val="DCCB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100</a:t>
            </a:r>
          </a:p>
          <a:p>
            <a:pPr marL="0" lvl="0" indent="0" algn="ctr" rtl="0">
              <a:spcBef>
                <a:spcPts val="0"/>
              </a:spcBef>
              <a:spcAft>
                <a:spcPts val="0"/>
              </a:spcAft>
              <a:buNone/>
            </a:pPr>
            <a:r>
              <a:rPr lang="en-US" sz="1000" dirty="0"/>
              <a:t>embed</a:t>
            </a:r>
            <a:endParaRPr sz="1000" dirty="0"/>
          </a:p>
        </p:txBody>
      </p:sp>
      <p:sp>
        <p:nvSpPr>
          <p:cNvPr id="30" name="Google Shape;6036;p109">
            <a:extLst>
              <a:ext uri="{FF2B5EF4-FFF2-40B4-BE49-F238E27FC236}">
                <a16:creationId xmlns:a16="http://schemas.microsoft.com/office/drawing/2014/main" id="{48E040F8-BE30-4474-A165-CAAEFEAF4A00}"/>
              </a:ext>
            </a:extLst>
          </p:cNvPr>
          <p:cNvSpPr/>
          <p:nvPr/>
        </p:nvSpPr>
        <p:spPr>
          <a:xfrm>
            <a:off x="2590734" y="2295833"/>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a:t>
            </a:r>
            <a:r>
              <a:rPr lang="en" sz="1000" dirty="0"/>
              <a:t>tomic_position</a:t>
            </a:r>
          </a:p>
          <a:p>
            <a:pPr marL="0" lvl="0" indent="0" algn="ctr" rtl="0">
              <a:spcBef>
                <a:spcPts val="0"/>
              </a:spcBef>
              <a:spcAft>
                <a:spcPts val="0"/>
              </a:spcAft>
              <a:buNone/>
            </a:pPr>
            <a:r>
              <a:rPr lang="en" sz="1000" dirty="0"/>
              <a:t>(n,3)</a:t>
            </a:r>
            <a:endParaRPr sz="1000" dirty="0"/>
          </a:p>
        </p:txBody>
      </p:sp>
      <p:sp>
        <p:nvSpPr>
          <p:cNvPr id="31" name="Google Shape;6036;p109">
            <a:extLst>
              <a:ext uri="{FF2B5EF4-FFF2-40B4-BE49-F238E27FC236}">
                <a16:creationId xmlns:a16="http://schemas.microsoft.com/office/drawing/2014/main" id="{A50E89DC-BE67-4B65-8D34-3F7263B3B020}"/>
              </a:ext>
            </a:extLst>
          </p:cNvPr>
          <p:cNvSpPr/>
          <p:nvPr/>
        </p:nvSpPr>
        <p:spPr>
          <a:xfrm>
            <a:off x="2588806" y="3676341"/>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a:t>
            </a:r>
            <a:r>
              <a:rPr lang="en" sz="1000" dirty="0"/>
              <a:t>tomic_distance</a:t>
            </a:r>
          </a:p>
          <a:p>
            <a:pPr marL="0" lvl="0" indent="0" algn="ctr" rtl="0">
              <a:spcBef>
                <a:spcPts val="0"/>
              </a:spcBef>
              <a:spcAft>
                <a:spcPts val="0"/>
              </a:spcAft>
              <a:buNone/>
            </a:pPr>
            <a:r>
              <a:rPr lang="en" sz="1000" dirty="0"/>
              <a:t>(n,n-1)</a:t>
            </a:r>
            <a:endParaRPr sz="1000" dirty="0"/>
          </a:p>
        </p:txBody>
      </p:sp>
      <p:sp>
        <p:nvSpPr>
          <p:cNvPr id="32" name="Google Shape;6037;p109">
            <a:extLst>
              <a:ext uri="{FF2B5EF4-FFF2-40B4-BE49-F238E27FC236}">
                <a16:creationId xmlns:a16="http://schemas.microsoft.com/office/drawing/2014/main" id="{9844266D-7715-4641-A02F-227F07324B9D}"/>
              </a:ext>
            </a:extLst>
          </p:cNvPr>
          <p:cNvSpPr/>
          <p:nvPr/>
        </p:nvSpPr>
        <p:spPr>
          <a:xfrm>
            <a:off x="2824367" y="2969575"/>
            <a:ext cx="772933"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Atom</a:t>
            </a:r>
          </a:p>
          <a:p>
            <a:pPr marL="0" lvl="0" indent="0" algn="ctr" rtl="0">
              <a:spcBef>
                <a:spcPts val="0"/>
              </a:spcBef>
              <a:spcAft>
                <a:spcPts val="0"/>
              </a:spcAft>
              <a:buNone/>
            </a:pPr>
            <a:r>
              <a:rPr lang="en-US" sz="1000" dirty="0"/>
              <a:t>Distances</a:t>
            </a:r>
            <a:endParaRPr sz="1000" dirty="0"/>
          </a:p>
        </p:txBody>
      </p:sp>
      <p:sp>
        <p:nvSpPr>
          <p:cNvPr id="34" name="Google Shape;6037;p109">
            <a:extLst>
              <a:ext uri="{FF2B5EF4-FFF2-40B4-BE49-F238E27FC236}">
                <a16:creationId xmlns:a16="http://schemas.microsoft.com/office/drawing/2014/main" id="{8F192F12-3F48-4205-A68C-C2A95BA20449}"/>
              </a:ext>
            </a:extLst>
          </p:cNvPr>
          <p:cNvSpPr/>
          <p:nvPr/>
        </p:nvSpPr>
        <p:spPr>
          <a:xfrm>
            <a:off x="4372689" y="3676340"/>
            <a:ext cx="772933"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Gaussian</a:t>
            </a:r>
          </a:p>
          <a:p>
            <a:pPr marL="0" lvl="0" indent="0" algn="ctr" rtl="0">
              <a:spcBef>
                <a:spcPts val="0"/>
              </a:spcBef>
              <a:spcAft>
                <a:spcPts val="0"/>
              </a:spcAft>
              <a:buNone/>
            </a:pPr>
            <a:r>
              <a:rPr lang="en-US" sz="1000" dirty="0"/>
              <a:t>Smearing</a:t>
            </a:r>
          </a:p>
        </p:txBody>
      </p:sp>
      <p:sp>
        <p:nvSpPr>
          <p:cNvPr id="35" name="Google Shape;6037;p109">
            <a:extLst>
              <a:ext uri="{FF2B5EF4-FFF2-40B4-BE49-F238E27FC236}">
                <a16:creationId xmlns:a16="http://schemas.microsoft.com/office/drawing/2014/main" id="{78E9DB0E-C19A-4290-A125-9F028379F535}"/>
              </a:ext>
            </a:extLst>
          </p:cNvPr>
          <p:cNvSpPr/>
          <p:nvPr/>
        </p:nvSpPr>
        <p:spPr>
          <a:xfrm>
            <a:off x="2388701" y="5008138"/>
            <a:ext cx="871333" cy="58147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err="1"/>
              <a:t>SchNet</a:t>
            </a:r>
            <a:endParaRPr lang="en-US" sz="1000" dirty="0"/>
          </a:p>
          <a:p>
            <a:pPr marL="0" lvl="0" indent="0" algn="ctr" rtl="0">
              <a:spcBef>
                <a:spcPts val="0"/>
              </a:spcBef>
              <a:spcAft>
                <a:spcPts val="0"/>
              </a:spcAft>
              <a:buNone/>
            </a:pPr>
            <a:r>
              <a:rPr lang="en-US" sz="1000" dirty="0"/>
              <a:t>Interaction</a:t>
            </a:r>
          </a:p>
          <a:p>
            <a:pPr marL="0" lvl="0" indent="0" algn="ctr" rtl="0">
              <a:spcBef>
                <a:spcPts val="0"/>
              </a:spcBef>
              <a:spcAft>
                <a:spcPts val="0"/>
              </a:spcAft>
              <a:buNone/>
            </a:pPr>
            <a:r>
              <a:rPr lang="en-US" sz="1000" dirty="0"/>
              <a:t>*6</a:t>
            </a:r>
          </a:p>
        </p:txBody>
      </p:sp>
      <p:cxnSp>
        <p:nvCxnSpPr>
          <p:cNvPr id="37" name="连接符: 肘形 36">
            <a:extLst>
              <a:ext uri="{FF2B5EF4-FFF2-40B4-BE49-F238E27FC236}">
                <a16:creationId xmlns:a16="http://schemas.microsoft.com/office/drawing/2014/main" id="{4EB57C95-28C0-47EE-A320-87BE46F10A5D}"/>
              </a:ext>
            </a:extLst>
          </p:cNvPr>
          <p:cNvCxnSpPr>
            <a:stCxn id="28" idx="2"/>
            <a:endCxn id="27" idx="0"/>
          </p:cNvCxnSpPr>
          <p:nvPr/>
        </p:nvCxnSpPr>
        <p:spPr>
          <a:xfrm rot="5400000">
            <a:off x="1960574" y="1496255"/>
            <a:ext cx="441172" cy="115798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8" name="连接符: 肘形 37">
            <a:extLst>
              <a:ext uri="{FF2B5EF4-FFF2-40B4-BE49-F238E27FC236}">
                <a16:creationId xmlns:a16="http://schemas.microsoft.com/office/drawing/2014/main" id="{49EEF7F8-A869-47BB-B6AF-CF2CABEBC6CB}"/>
              </a:ext>
            </a:extLst>
          </p:cNvPr>
          <p:cNvCxnSpPr>
            <a:cxnSpLocks/>
            <a:stCxn id="28" idx="2"/>
            <a:endCxn id="30" idx="0"/>
          </p:cNvCxnSpPr>
          <p:nvPr/>
        </p:nvCxnSpPr>
        <p:spPr>
          <a:xfrm rot="16200000" flipH="1">
            <a:off x="2764907" y="1849906"/>
            <a:ext cx="441172" cy="45068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a:extLst>
              <a:ext uri="{FF2B5EF4-FFF2-40B4-BE49-F238E27FC236}">
                <a16:creationId xmlns:a16="http://schemas.microsoft.com/office/drawing/2014/main" id="{7C7ED594-3F94-427F-B64F-3EB7317CD37E}"/>
              </a:ext>
            </a:extLst>
          </p:cNvPr>
          <p:cNvCxnSpPr>
            <a:stCxn id="27" idx="2"/>
            <a:endCxn id="29" idx="0"/>
          </p:cNvCxnSpPr>
          <p:nvPr/>
        </p:nvCxnSpPr>
        <p:spPr>
          <a:xfrm>
            <a:off x="1602167" y="2690633"/>
            <a:ext cx="0" cy="278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EA72EAC3-3E45-4950-BECC-295D6C7C46E1}"/>
              </a:ext>
            </a:extLst>
          </p:cNvPr>
          <p:cNvCxnSpPr>
            <a:cxnSpLocks/>
            <a:stCxn id="30" idx="2"/>
            <a:endCxn id="32" idx="0"/>
          </p:cNvCxnSpPr>
          <p:nvPr/>
        </p:nvCxnSpPr>
        <p:spPr>
          <a:xfrm>
            <a:off x="3210834" y="2690633"/>
            <a:ext cx="0" cy="278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a:extLst>
              <a:ext uri="{FF2B5EF4-FFF2-40B4-BE49-F238E27FC236}">
                <a16:creationId xmlns:a16="http://schemas.microsoft.com/office/drawing/2014/main" id="{BC96E3A2-58C9-4CFA-B2C2-163DA7A41932}"/>
              </a:ext>
            </a:extLst>
          </p:cNvPr>
          <p:cNvCxnSpPr>
            <a:cxnSpLocks/>
            <a:stCxn id="32" idx="2"/>
            <a:endCxn id="31" idx="0"/>
          </p:cNvCxnSpPr>
          <p:nvPr/>
        </p:nvCxnSpPr>
        <p:spPr>
          <a:xfrm flipH="1">
            <a:off x="3208906" y="3364375"/>
            <a:ext cx="1928" cy="311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接箭头连接符 52">
            <a:extLst>
              <a:ext uri="{FF2B5EF4-FFF2-40B4-BE49-F238E27FC236}">
                <a16:creationId xmlns:a16="http://schemas.microsoft.com/office/drawing/2014/main" id="{B73E6BAF-6975-4888-8935-D7BD4609FCD6}"/>
              </a:ext>
            </a:extLst>
          </p:cNvPr>
          <p:cNvCxnSpPr>
            <a:cxnSpLocks/>
            <a:stCxn id="31" idx="3"/>
            <a:endCxn id="34" idx="1"/>
          </p:cNvCxnSpPr>
          <p:nvPr/>
        </p:nvCxnSpPr>
        <p:spPr>
          <a:xfrm flipV="1">
            <a:off x="3829006" y="3873740"/>
            <a:ext cx="54368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Google Shape;6036;p109">
            <a:extLst>
              <a:ext uri="{FF2B5EF4-FFF2-40B4-BE49-F238E27FC236}">
                <a16:creationId xmlns:a16="http://schemas.microsoft.com/office/drawing/2014/main" id="{34698B70-2ADA-4FA1-9F87-49CDDD16CBC4}"/>
              </a:ext>
            </a:extLst>
          </p:cNvPr>
          <p:cNvSpPr/>
          <p:nvPr/>
        </p:nvSpPr>
        <p:spPr>
          <a:xfrm>
            <a:off x="977821" y="3561773"/>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x(n,128)</a:t>
            </a:r>
            <a:endParaRPr sz="1000" dirty="0"/>
          </a:p>
        </p:txBody>
      </p:sp>
      <p:sp>
        <p:nvSpPr>
          <p:cNvPr id="58" name="Google Shape;6036;p109">
            <a:extLst>
              <a:ext uri="{FF2B5EF4-FFF2-40B4-BE49-F238E27FC236}">
                <a16:creationId xmlns:a16="http://schemas.microsoft.com/office/drawing/2014/main" id="{02AC0DFB-476C-46A2-9CB3-D1BAFF77E34A}"/>
              </a:ext>
            </a:extLst>
          </p:cNvPr>
          <p:cNvSpPr/>
          <p:nvPr/>
        </p:nvSpPr>
        <p:spPr>
          <a:xfrm>
            <a:off x="4139055" y="4232264"/>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err="1"/>
              <a:t>d_ij</a:t>
            </a:r>
            <a:endParaRPr lang="en" sz="1000" dirty="0"/>
          </a:p>
          <a:p>
            <a:pPr marL="0" lvl="0" indent="0" algn="ctr" rtl="0">
              <a:spcBef>
                <a:spcPts val="0"/>
              </a:spcBef>
              <a:spcAft>
                <a:spcPts val="0"/>
              </a:spcAft>
              <a:buNone/>
            </a:pPr>
            <a:r>
              <a:rPr lang="en" sz="1000" dirty="0"/>
              <a:t>(n,n-1,guss_num)</a:t>
            </a:r>
            <a:endParaRPr sz="1000" dirty="0"/>
          </a:p>
        </p:txBody>
      </p:sp>
      <p:cxnSp>
        <p:nvCxnSpPr>
          <p:cNvPr id="59" name="直接箭头连接符 58">
            <a:extLst>
              <a:ext uri="{FF2B5EF4-FFF2-40B4-BE49-F238E27FC236}">
                <a16:creationId xmlns:a16="http://schemas.microsoft.com/office/drawing/2014/main" id="{ADBD6E14-E2F7-4F29-A8EC-0305BB439C1A}"/>
              </a:ext>
            </a:extLst>
          </p:cNvPr>
          <p:cNvCxnSpPr>
            <a:cxnSpLocks/>
            <a:stCxn id="34" idx="2"/>
            <a:endCxn id="58" idx="0"/>
          </p:cNvCxnSpPr>
          <p:nvPr/>
        </p:nvCxnSpPr>
        <p:spPr>
          <a:xfrm flipH="1">
            <a:off x="4759155" y="4071140"/>
            <a:ext cx="1" cy="1611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a:extLst>
              <a:ext uri="{FF2B5EF4-FFF2-40B4-BE49-F238E27FC236}">
                <a16:creationId xmlns:a16="http://schemas.microsoft.com/office/drawing/2014/main" id="{B6C701E7-EE18-434C-BC65-4C008A52A67B}"/>
              </a:ext>
            </a:extLst>
          </p:cNvPr>
          <p:cNvCxnSpPr>
            <a:cxnSpLocks/>
            <a:stCxn id="29" idx="2"/>
            <a:endCxn id="56" idx="0"/>
          </p:cNvCxnSpPr>
          <p:nvPr/>
        </p:nvCxnSpPr>
        <p:spPr>
          <a:xfrm flipH="1">
            <a:off x="1597921" y="3364375"/>
            <a:ext cx="4246" cy="1973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连接符: 肘形 65">
            <a:extLst>
              <a:ext uri="{FF2B5EF4-FFF2-40B4-BE49-F238E27FC236}">
                <a16:creationId xmlns:a16="http://schemas.microsoft.com/office/drawing/2014/main" id="{DE20942E-FE7D-45A1-9042-8B3C99B86066}"/>
              </a:ext>
            </a:extLst>
          </p:cNvPr>
          <p:cNvCxnSpPr>
            <a:cxnSpLocks/>
            <a:stCxn id="58" idx="2"/>
            <a:endCxn id="35" idx="0"/>
          </p:cNvCxnSpPr>
          <p:nvPr/>
        </p:nvCxnSpPr>
        <p:spPr>
          <a:xfrm rot="5400000">
            <a:off x="3601225" y="3850208"/>
            <a:ext cx="381074" cy="193478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69" name="连接符: 肘形 68">
            <a:extLst>
              <a:ext uri="{FF2B5EF4-FFF2-40B4-BE49-F238E27FC236}">
                <a16:creationId xmlns:a16="http://schemas.microsoft.com/office/drawing/2014/main" id="{A830497A-8A7E-4B37-8BA9-B8FACFE76DCC}"/>
              </a:ext>
            </a:extLst>
          </p:cNvPr>
          <p:cNvCxnSpPr>
            <a:cxnSpLocks/>
            <a:stCxn id="31" idx="2"/>
            <a:endCxn id="35" idx="0"/>
          </p:cNvCxnSpPr>
          <p:nvPr/>
        </p:nvCxnSpPr>
        <p:spPr>
          <a:xfrm rot="5400000">
            <a:off x="2548139" y="4347370"/>
            <a:ext cx="936997" cy="38453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72" name="对话气泡: 矩形 71">
            <a:extLst>
              <a:ext uri="{FF2B5EF4-FFF2-40B4-BE49-F238E27FC236}">
                <a16:creationId xmlns:a16="http://schemas.microsoft.com/office/drawing/2014/main" id="{67FDE6DB-D493-40A1-B011-14CB04426715}"/>
              </a:ext>
            </a:extLst>
          </p:cNvPr>
          <p:cNvSpPr/>
          <p:nvPr/>
        </p:nvSpPr>
        <p:spPr>
          <a:xfrm>
            <a:off x="6470066" y="4483099"/>
            <a:ext cx="1293866" cy="2213019"/>
          </a:xfrm>
          <a:prstGeom prst="wedgeRectCallout">
            <a:avLst>
              <a:gd name="adj1" fmla="val -293647"/>
              <a:gd name="adj2" fmla="val -1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E6CE4C37-1714-47A8-82F5-EE391DDD1462}"/>
              </a:ext>
            </a:extLst>
          </p:cNvPr>
          <p:cNvCxnSpPr>
            <a:cxnSpLocks/>
          </p:cNvCxnSpPr>
          <p:nvPr/>
        </p:nvCxnSpPr>
        <p:spPr>
          <a:xfrm>
            <a:off x="7117583" y="4577675"/>
            <a:ext cx="0" cy="2050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Google Shape;6037;p109">
            <a:extLst>
              <a:ext uri="{FF2B5EF4-FFF2-40B4-BE49-F238E27FC236}">
                <a16:creationId xmlns:a16="http://schemas.microsoft.com/office/drawing/2014/main" id="{3D31B4AB-909D-4AFC-8D5D-8BC4D16562B7}"/>
              </a:ext>
            </a:extLst>
          </p:cNvPr>
          <p:cNvSpPr/>
          <p:nvPr/>
        </p:nvSpPr>
        <p:spPr>
          <a:xfrm>
            <a:off x="6699825" y="5065175"/>
            <a:ext cx="835516"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cfconv</a:t>
            </a:r>
            <a:endParaRPr sz="1000" dirty="0"/>
          </a:p>
        </p:txBody>
      </p:sp>
      <p:sp>
        <p:nvSpPr>
          <p:cNvPr id="76" name="Google Shape;6043;p109">
            <a:extLst>
              <a:ext uri="{FF2B5EF4-FFF2-40B4-BE49-F238E27FC236}">
                <a16:creationId xmlns:a16="http://schemas.microsoft.com/office/drawing/2014/main" id="{5AC318D8-08ED-48E5-9DB0-8FCF633F1336}"/>
              </a:ext>
            </a:extLst>
          </p:cNvPr>
          <p:cNvSpPr/>
          <p:nvPr/>
        </p:nvSpPr>
        <p:spPr>
          <a:xfrm>
            <a:off x="6699825" y="5751458"/>
            <a:ext cx="835516"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dense</a:t>
            </a:r>
            <a:endParaRPr sz="1000" dirty="0"/>
          </a:p>
        </p:txBody>
      </p:sp>
      <p:sp>
        <p:nvSpPr>
          <p:cNvPr id="81" name="Google Shape;6036;p109">
            <a:extLst>
              <a:ext uri="{FF2B5EF4-FFF2-40B4-BE49-F238E27FC236}">
                <a16:creationId xmlns:a16="http://schemas.microsoft.com/office/drawing/2014/main" id="{AC6E0D02-E7DC-4ACB-B5EC-2C5D276805F3}"/>
              </a:ext>
            </a:extLst>
          </p:cNvPr>
          <p:cNvSpPr/>
          <p:nvPr/>
        </p:nvSpPr>
        <p:spPr>
          <a:xfrm>
            <a:off x="2204267" y="5787982"/>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y(n,128)</a:t>
            </a:r>
            <a:endParaRPr sz="1000" dirty="0"/>
          </a:p>
        </p:txBody>
      </p:sp>
      <p:cxnSp>
        <p:nvCxnSpPr>
          <p:cNvPr id="87" name="直接箭头连接符 86">
            <a:extLst>
              <a:ext uri="{FF2B5EF4-FFF2-40B4-BE49-F238E27FC236}">
                <a16:creationId xmlns:a16="http://schemas.microsoft.com/office/drawing/2014/main" id="{96D7CD32-40A7-4D6C-8CA2-CA7144BDC2FC}"/>
              </a:ext>
            </a:extLst>
          </p:cNvPr>
          <p:cNvCxnSpPr>
            <a:cxnSpLocks/>
            <a:stCxn id="35" idx="2"/>
            <a:endCxn id="81" idx="0"/>
          </p:cNvCxnSpPr>
          <p:nvPr/>
        </p:nvCxnSpPr>
        <p:spPr>
          <a:xfrm flipH="1">
            <a:off x="2824367" y="5589608"/>
            <a:ext cx="1" cy="198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连接符: 肘形 89">
            <a:extLst>
              <a:ext uri="{FF2B5EF4-FFF2-40B4-BE49-F238E27FC236}">
                <a16:creationId xmlns:a16="http://schemas.microsoft.com/office/drawing/2014/main" id="{B0F7120F-2EE0-4D4D-9F06-A60F05D37645}"/>
              </a:ext>
            </a:extLst>
          </p:cNvPr>
          <p:cNvCxnSpPr>
            <a:cxnSpLocks/>
            <a:stCxn id="56" idx="2"/>
            <a:endCxn id="35" idx="1"/>
          </p:cNvCxnSpPr>
          <p:nvPr/>
        </p:nvCxnSpPr>
        <p:spPr>
          <a:xfrm rot="16200000" flipH="1">
            <a:off x="1322161" y="4232333"/>
            <a:ext cx="1342300" cy="79078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98" name="连接符: 肘形 97">
            <a:extLst>
              <a:ext uri="{FF2B5EF4-FFF2-40B4-BE49-F238E27FC236}">
                <a16:creationId xmlns:a16="http://schemas.microsoft.com/office/drawing/2014/main" id="{B7FEF940-462F-4E81-96DA-EF0A3185AE44}"/>
              </a:ext>
            </a:extLst>
          </p:cNvPr>
          <p:cNvCxnSpPr>
            <a:cxnSpLocks/>
            <a:stCxn id="81" idx="2"/>
            <a:endCxn id="35" idx="1"/>
          </p:cNvCxnSpPr>
          <p:nvPr/>
        </p:nvCxnSpPr>
        <p:spPr>
          <a:xfrm rot="5400000" flipH="1">
            <a:off x="2164579" y="5522995"/>
            <a:ext cx="883909" cy="435666"/>
          </a:xfrm>
          <a:prstGeom prst="bentConnector4">
            <a:avLst>
              <a:gd name="adj1" fmla="val -25862"/>
              <a:gd name="adj2" fmla="val 281285"/>
            </a:avLst>
          </a:prstGeom>
          <a:ln>
            <a:tailEnd type="triangle"/>
          </a:ln>
        </p:spPr>
        <p:style>
          <a:lnRef idx="3">
            <a:schemeClr val="dk1"/>
          </a:lnRef>
          <a:fillRef idx="0">
            <a:schemeClr val="dk1"/>
          </a:fillRef>
          <a:effectRef idx="2">
            <a:schemeClr val="dk1"/>
          </a:effectRef>
          <a:fontRef idx="minor">
            <a:schemeClr val="tx1"/>
          </a:fontRef>
        </p:style>
      </p:cxnSp>
      <p:sp>
        <p:nvSpPr>
          <p:cNvPr id="33" name="Title 1">
            <a:extLst>
              <a:ext uri="{FF2B5EF4-FFF2-40B4-BE49-F238E27FC236}">
                <a16:creationId xmlns:a16="http://schemas.microsoft.com/office/drawing/2014/main" id="{369E1AB1-29BF-4DAA-B04C-E1FCD41E9B7A}"/>
              </a:ext>
            </a:extLst>
          </p:cNvPr>
          <p:cNvSpPr txBox="1">
            <a:spLocks/>
          </p:cNvSpPr>
          <p:nvPr/>
        </p:nvSpPr>
        <p:spPr>
          <a:xfrm>
            <a:off x="6437741" y="887246"/>
            <a:ext cx="5342175" cy="1188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nuclear charges  Z = (Z1, . . . , Zn)</a:t>
            </a:r>
          </a:p>
          <a:p>
            <a:pPr algn="l" fontAlgn="auto">
              <a:spcAft>
                <a:spcPts val="0"/>
              </a:spcAf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Positions R = (r1, . . . </a:t>
            </a:r>
            <a:r>
              <a:rPr lang="en-US" altLang="zh-CN" sz="2000" b="1" dirty="0" err="1">
                <a:solidFill>
                  <a:srgbClr val="080808"/>
                </a:solidFill>
                <a:latin typeface="Calibri" panose="020F0502020204030204" pitchFamily="34" charset="0"/>
                <a:ea typeface="黑体" panose="02010609060101010101" pitchFamily="49" charset="-122"/>
                <a:cs typeface="Calibri" panose="020F0502020204030204" pitchFamily="34" charset="0"/>
              </a:rPr>
              <a:t>rn</a:t>
            </a: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a:t>
            </a:r>
          </a:p>
          <a:p>
            <a:pPr algn="l" fontAlgn="auto">
              <a:spcAft>
                <a:spcPts val="0"/>
              </a:spcAft>
              <a:defRPr/>
            </a:pPr>
            <a:endParaRPr lang="zh-CN" altLang="en-US"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p:pic>
        <p:nvPicPr>
          <p:cNvPr id="39" name="图片 38">
            <a:extLst>
              <a:ext uri="{FF2B5EF4-FFF2-40B4-BE49-F238E27FC236}">
                <a16:creationId xmlns:a16="http://schemas.microsoft.com/office/drawing/2014/main" id="{4B5A0E28-2C3D-4305-8AF4-CCDE440F6A72}"/>
              </a:ext>
            </a:extLst>
          </p:cNvPr>
          <p:cNvPicPr>
            <a:picLocks noChangeAspect="1"/>
          </p:cNvPicPr>
          <p:nvPr/>
        </p:nvPicPr>
        <p:blipFill>
          <a:blip r:embed="rId2"/>
          <a:stretch>
            <a:fillRect/>
          </a:stretch>
        </p:blipFill>
        <p:spPr>
          <a:xfrm>
            <a:off x="6474352" y="1680042"/>
            <a:ext cx="3484382" cy="687159"/>
          </a:xfrm>
          <a:prstGeom prst="rect">
            <a:avLst/>
          </a:prstGeom>
        </p:spPr>
      </p:pic>
      <p:pic>
        <p:nvPicPr>
          <p:cNvPr id="40" name="图片 39">
            <a:extLst>
              <a:ext uri="{FF2B5EF4-FFF2-40B4-BE49-F238E27FC236}">
                <a16:creationId xmlns:a16="http://schemas.microsoft.com/office/drawing/2014/main" id="{B7321E0B-5F27-46E0-8034-9470A81BFA3F}"/>
              </a:ext>
            </a:extLst>
          </p:cNvPr>
          <p:cNvPicPr>
            <a:picLocks noChangeAspect="1"/>
          </p:cNvPicPr>
          <p:nvPr/>
        </p:nvPicPr>
        <p:blipFill>
          <a:blip r:embed="rId3"/>
          <a:stretch>
            <a:fillRect/>
          </a:stretch>
        </p:blipFill>
        <p:spPr>
          <a:xfrm>
            <a:off x="6470066" y="2616067"/>
            <a:ext cx="4314413" cy="925730"/>
          </a:xfrm>
          <a:prstGeom prst="rect">
            <a:avLst/>
          </a:prstGeom>
        </p:spPr>
      </p:pic>
      <p:sp>
        <p:nvSpPr>
          <p:cNvPr id="41" name="Google Shape;6037;p109">
            <a:extLst>
              <a:ext uri="{FF2B5EF4-FFF2-40B4-BE49-F238E27FC236}">
                <a16:creationId xmlns:a16="http://schemas.microsoft.com/office/drawing/2014/main" id="{10F62FF5-6DFB-4570-B7EF-62A003996A38}"/>
              </a:ext>
            </a:extLst>
          </p:cNvPr>
          <p:cNvSpPr/>
          <p:nvPr/>
        </p:nvSpPr>
        <p:spPr>
          <a:xfrm>
            <a:off x="4372689" y="3068274"/>
            <a:ext cx="772933"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Cutoff</a:t>
            </a:r>
          </a:p>
        </p:txBody>
      </p:sp>
      <p:cxnSp>
        <p:nvCxnSpPr>
          <p:cNvPr id="44" name="直接箭头连接符 43">
            <a:extLst>
              <a:ext uri="{FF2B5EF4-FFF2-40B4-BE49-F238E27FC236}">
                <a16:creationId xmlns:a16="http://schemas.microsoft.com/office/drawing/2014/main" id="{DB7F6CF3-EFE4-4376-AA56-75A30B9A64FC}"/>
              </a:ext>
            </a:extLst>
          </p:cNvPr>
          <p:cNvCxnSpPr>
            <a:cxnSpLocks/>
            <a:stCxn id="31" idx="3"/>
            <a:endCxn id="41" idx="1"/>
          </p:cNvCxnSpPr>
          <p:nvPr/>
        </p:nvCxnSpPr>
        <p:spPr>
          <a:xfrm flipV="1">
            <a:off x="3829006" y="3265674"/>
            <a:ext cx="543683" cy="6080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连接符: 肘形 44">
            <a:extLst>
              <a:ext uri="{FF2B5EF4-FFF2-40B4-BE49-F238E27FC236}">
                <a16:creationId xmlns:a16="http://schemas.microsoft.com/office/drawing/2014/main" id="{BF40CDE5-2A6B-4C71-AC94-368872A589C7}"/>
              </a:ext>
            </a:extLst>
          </p:cNvPr>
          <p:cNvCxnSpPr>
            <a:cxnSpLocks/>
            <a:stCxn id="41" idx="3"/>
          </p:cNvCxnSpPr>
          <p:nvPr/>
        </p:nvCxnSpPr>
        <p:spPr>
          <a:xfrm flipH="1">
            <a:off x="2806459" y="3265674"/>
            <a:ext cx="2339163" cy="1551927"/>
          </a:xfrm>
          <a:prstGeom prst="bentConnector3">
            <a:avLst>
              <a:gd name="adj1" fmla="val -2631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294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r>
              <a:rPr lang="en-US" altLang="zh-CN" dirty="0"/>
              <a:t>Output-</a:t>
            </a:r>
            <a:r>
              <a:rPr lang="en-US" altLang="zh-CN" dirty="0" err="1"/>
              <a:t>Atomwise</a:t>
            </a:r>
            <a:endParaRPr lang="zh-CN" altLang="en-US" dirty="0"/>
          </a:p>
        </p:txBody>
      </p:sp>
      <p:sp>
        <p:nvSpPr>
          <p:cNvPr id="5" name="矩形 4">
            <a:extLst>
              <a:ext uri="{FF2B5EF4-FFF2-40B4-BE49-F238E27FC236}">
                <a16:creationId xmlns:a16="http://schemas.microsoft.com/office/drawing/2014/main" id="{D031F86C-F270-415E-A482-3537DC3CFB12}"/>
              </a:ext>
            </a:extLst>
          </p:cNvPr>
          <p:cNvSpPr/>
          <p:nvPr/>
        </p:nvSpPr>
        <p:spPr>
          <a:xfrm>
            <a:off x="1860589" y="1155685"/>
            <a:ext cx="1799125" cy="6989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output</a:t>
            </a:r>
          </a:p>
          <a:p>
            <a:pPr algn="ctr"/>
            <a:r>
              <a:rPr lang="en-US" altLang="zh-CN" dirty="0"/>
              <a:t>(</a:t>
            </a:r>
            <a:r>
              <a:rPr lang="en-US" altLang="zh-CN" dirty="0" err="1"/>
              <a:t>Atomwise</a:t>
            </a:r>
            <a:r>
              <a:rPr lang="en-US" altLang="zh-CN" dirty="0"/>
              <a:t>)</a:t>
            </a:r>
            <a:endParaRPr lang="zh-CN" altLang="en-US" dirty="0"/>
          </a:p>
        </p:txBody>
      </p:sp>
      <p:sp>
        <p:nvSpPr>
          <p:cNvPr id="12" name="Google Shape;6043;p109">
            <a:extLst>
              <a:ext uri="{FF2B5EF4-FFF2-40B4-BE49-F238E27FC236}">
                <a16:creationId xmlns:a16="http://schemas.microsoft.com/office/drawing/2014/main" id="{B8A48AB7-83BE-4925-A337-C3DF897C8CC3}"/>
              </a:ext>
            </a:extLst>
          </p:cNvPr>
          <p:cNvSpPr/>
          <p:nvPr/>
        </p:nvSpPr>
        <p:spPr>
          <a:xfrm>
            <a:off x="2342392" y="6001897"/>
            <a:ext cx="835516"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y</a:t>
            </a:r>
            <a:endParaRPr sz="1000" dirty="0"/>
          </a:p>
        </p:txBody>
      </p:sp>
      <p:sp>
        <p:nvSpPr>
          <p:cNvPr id="10" name="Google Shape;6036;p109">
            <a:extLst>
              <a:ext uri="{FF2B5EF4-FFF2-40B4-BE49-F238E27FC236}">
                <a16:creationId xmlns:a16="http://schemas.microsoft.com/office/drawing/2014/main" id="{6FBB4505-37FE-4C03-9881-AEE0FBCE3AFB}"/>
              </a:ext>
            </a:extLst>
          </p:cNvPr>
          <p:cNvSpPr/>
          <p:nvPr/>
        </p:nvSpPr>
        <p:spPr>
          <a:xfrm>
            <a:off x="2140051" y="2315021"/>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y(n,128)</a:t>
            </a:r>
            <a:endParaRPr sz="1000" dirty="0"/>
          </a:p>
        </p:txBody>
      </p:sp>
      <p:sp>
        <p:nvSpPr>
          <p:cNvPr id="11" name="Google Shape;6037;p109">
            <a:extLst>
              <a:ext uri="{FF2B5EF4-FFF2-40B4-BE49-F238E27FC236}">
                <a16:creationId xmlns:a16="http://schemas.microsoft.com/office/drawing/2014/main" id="{F4C2D2FA-D8FA-4E7D-ABEF-002190A5FFB6}"/>
              </a:ext>
            </a:extLst>
          </p:cNvPr>
          <p:cNvSpPr/>
          <p:nvPr/>
        </p:nvSpPr>
        <p:spPr>
          <a:xfrm>
            <a:off x="2373684" y="3034200"/>
            <a:ext cx="772933"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MLP</a:t>
            </a:r>
          </a:p>
        </p:txBody>
      </p:sp>
      <p:sp>
        <p:nvSpPr>
          <p:cNvPr id="13" name="Google Shape;6036;p109">
            <a:extLst>
              <a:ext uri="{FF2B5EF4-FFF2-40B4-BE49-F238E27FC236}">
                <a16:creationId xmlns:a16="http://schemas.microsoft.com/office/drawing/2014/main" id="{6EEA28FE-793D-4363-B8C9-FA4F15DBDC2A}"/>
              </a:ext>
            </a:extLst>
          </p:cNvPr>
          <p:cNvSpPr/>
          <p:nvPr/>
        </p:nvSpPr>
        <p:spPr>
          <a:xfrm>
            <a:off x="2146449" y="3753379"/>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y(n,1)</a:t>
            </a:r>
            <a:endParaRPr sz="1000" dirty="0"/>
          </a:p>
        </p:txBody>
      </p:sp>
      <p:sp>
        <p:nvSpPr>
          <p:cNvPr id="14" name="Google Shape;6037;p109">
            <a:extLst>
              <a:ext uri="{FF2B5EF4-FFF2-40B4-BE49-F238E27FC236}">
                <a16:creationId xmlns:a16="http://schemas.microsoft.com/office/drawing/2014/main" id="{5550F7CD-20B9-4335-9318-6EA323BB7925}"/>
              </a:ext>
            </a:extLst>
          </p:cNvPr>
          <p:cNvSpPr/>
          <p:nvPr/>
        </p:nvSpPr>
        <p:spPr>
          <a:xfrm>
            <a:off x="2254023" y="4472558"/>
            <a:ext cx="1037850"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standardized</a:t>
            </a:r>
            <a:r>
              <a:rPr lang="en-US" altLang="zh-CN" sz="1000" b="0" i="0" dirty="0">
                <a:solidFill>
                  <a:srgbClr val="999999"/>
                </a:solidFill>
                <a:effectLst/>
                <a:latin typeface="tahoma" panose="020B0604030504040204" pitchFamily="34" charset="0"/>
              </a:rPr>
              <a:t> </a:t>
            </a:r>
            <a:endParaRPr lang="en-US" sz="1000" dirty="0"/>
          </a:p>
        </p:txBody>
      </p:sp>
      <p:sp>
        <p:nvSpPr>
          <p:cNvPr id="15" name="Google Shape;6037;p109">
            <a:extLst>
              <a:ext uri="{FF2B5EF4-FFF2-40B4-BE49-F238E27FC236}">
                <a16:creationId xmlns:a16="http://schemas.microsoft.com/office/drawing/2014/main" id="{4EA8CBAB-1B59-429F-A1B9-9D49E829DE62}"/>
              </a:ext>
            </a:extLst>
          </p:cNvPr>
          <p:cNvSpPr/>
          <p:nvPr/>
        </p:nvSpPr>
        <p:spPr>
          <a:xfrm>
            <a:off x="2254023" y="5191737"/>
            <a:ext cx="1037850"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en-US" altLang="zh-CN" sz="1000" dirty="0"/>
              <a:t>pooling</a:t>
            </a:r>
            <a:endParaRPr lang="en-US" sz="1000" dirty="0"/>
          </a:p>
        </p:txBody>
      </p:sp>
      <p:cxnSp>
        <p:nvCxnSpPr>
          <p:cNvPr id="16" name="直接箭头连接符 15">
            <a:extLst>
              <a:ext uri="{FF2B5EF4-FFF2-40B4-BE49-F238E27FC236}">
                <a16:creationId xmlns:a16="http://schemas.microsoft.com/office/drawing/2014/main" id="{C590F710-4920-41FE-BE11-C63B9288EA95}"/>
              </a:ext>
            </a:extLst>
          </p:cNvPr>
          <p:cNvCxnSpPr>
            <a:cxnSpLocks/>
            <a:stCxn id="5" idx="2"/>
            <a:endCxn id="10" idx="0"/>
          </p:cNvCxnSpPr>
          <p:nvPr/>
        </p:nvCxnSpPr>
        <p:spPr>
          <a:xfrm flipH="1">
            <a:off x="2760151" y="1854661"/>
            <a:ext cx="1" cy="460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7C78B9CF-D333-4F0B-83B9-94F8F30A6009}"/>
              </a:ext>
            </a:extLst>
          </p:cNvPr>
          <p:cNvCxnSpPr>
            <a:cxnSpLocks/>
            <a:stCxn id="10" idx="2"/>
            <a:endCxn id="11" idx="0"/>
          </p:cNvCxnSpPr>
          <p:nvPr/>
        </p:nvCxnSpPr>
        <p:spPr>
          <a:xfrm>
            <a:off x="2760151" y="2709821"/>
            <a:ext cx="0" cy="324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6221E67F-7BC0-423D-8F17-71AC0563F8C5}"/>
              </a:ext>
            </a:extLst>
          </p:cNvPr>
          <p:cNvCxnSpPr>
            <a:cxnSpLocks/>
            <a:stCxn id="13" idx="2"/>
            <a:endCxn id="14" idx="0"/>
          </p:cNvCxnSpPr>
          <p:nvPr/>
        </p:nvCxnSpPr>
        <p:spPr>
          <a:xfrm>
            <a:off x="2766549" y="4148179"/>
            <a:ext cx="6399" cy="324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144E6562-4865-4D8F-8F6B-EF6014FCFF27}"/>
              </a:ext>
            </a:extLst>
          </p:cNvPr>
          <p:cNvCxnSpPr>
            <a:cxnSpLocks/>
            <a:stCxn id="14" idx="2"/>
            <a:endCxn id="15" idx="0"/>
          </p:cNvCxnSpPr>
          <p:nvPr/>
        </p:nvCxnSpPr>
        <p:spPr>
          <a:xfrm>
            <a:off x="2772948" y="4867358"/>
            <a:ext cx="0" cy="324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9C0BD758-3ADF-4A49-AE06-5E54A39B1129}"/>
              </a:ext>
            </a:extLst>
          </p:cNvPr>
          <p:cNvCxnSpPr>
            <a:cxnSpLocks/>
            <a:stCxn id="15" idx="2"/>
            <a:endCxn id="12" idx="0"/>
          </p:cNvCxnSpPr>
          <p:nvPr/>
        </p:nvCxnSpPr>
        <p:spPr>
          <a:xfrm flipH="1">
            <a:off x="2760150" y="5586537"/>
            <a:ext cx="12798" cy="41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90EEE1FF-EEC2-483C-8E6D-BEEF2EC04E5A}"/>
              </a:ext>
            </a:extLst>
          </p:cNvPr>
          <p:cNvCxnSpPr>
            <a:cxnSpLocks/>
            <a:stCxn id="11" idx="2"/>
            <a:endCxn id="13" idx="0"/>
          </p:cNvCxnSpPr>
          <p:nvPr/>
        </p:nvCxnSpPr>
        <p:spPr>
          <a:xfrm>
            <a:off x="2760151" y="3429000"/>
            <a:ext cx="6398" cy="324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7" name="图片 36">
            <a:extLst>
              <a:ext uri="{FF2B5EF4-FFF2-40B4-BE49-F238E27FC236}">
                <a16:creationId xmlns:a16="http://schemas.microsoft.com/office/drawing/2014/main" id="{3B32DA12-BE6A-46FB-B7E0-E8DD1BDB02C5}"/>
              </a:ext>
            </a:extLst>
          </p:cNvPr>
          <p:cNvPicPr>
            <a:picLocks noChangeAspect="1"/>
          </p:cNvPicPr>
          <p:nvPr/>
        </p:nvPicPr>
        <p:blipFill>
          <a:blip r:embed="rId2"/>
          <a:stretch>
            <a:fillRect/>
          </a:stretch>
        </p:blipFill>
        <p:spPr>
          <a:xfrm>
            <a:off x="6324563" y="1679385"/>
            <a:ext cx="2537585" cy="698975"/>
          </a:xfrm>
          <a:prstGeom prst="rect">
            <a:avLst/>
          </a:prstGeom>
        </p:spPr>
      </p:pic>
      <p:pic>
        <p:nvPicPr>
          <p:cNvPr id="39" name="图片 38">
            <a:extLst>
              <a:ext uri="{FF2B5EF4-FFF2-40B4-BE49-F238E27FC236}">
                <a16:creationId xmlns:a16="http://schemas.microsoft.com/office/drawing/2014/main" id="{4C5A795B-C9F2-4480-817E-46C8567EDFBF}"/>
              </a:ext>
            </a:extLst>
          </p:cNvPr>
          <p:cNvPicPr>
            <a:picLocks noChangeAspect="1"/>
          </p:cNvPicPr>
          <p:nvPr/>
        </p:nvPicPr>
        <p:blipFill>
          <a:blip r:embed="rId3"/>
          <a:stretch>
            <a:fillRect/>
          </a:stretch>
        </p:blipFill>
        <p:spPr>
          <a:xfrm>
            <a:off x="6324564" y="2687023"/>
            <a:ext cx="2212768" cy="548463"/>
          </a:xfrm>
          <a:prstGeom prst="rect">
            <a:avLst/>
          </a:prstGeom>
        </p:spPr>
      </p:pic>
      <p:pic>
        <p:nvPicPr>
          <p:cNvPr id="40" name="图片 39">
            <a:extLst>
              <a:ext uri="{FF2B5EF4-FFF2-40B4-BE49-F238E27FC236}">
                <a16:creationId xmlns:a16="http://schemas.microsoft.com/office/drawing/2014/main" id="{397E96A3-02D8-4E61-B706-32A864FE6CCB}"/>
              </a:ext>
            </a:extLst>
          </p:cNvPr>
          <p:cNvPicPr>
            <a:picLocks noChangeAspect="1"/>
          </p:cNvPicPr>
          <p:nvPr/>
        </p:nvPicPr>
        <p:blipFill>
          <a:blip r:embed="rId4"/>
          <a:stretch>
            <a:fillRect/>
          </a:stretch>
        </p:blipFill>
        <p:spPr>
          <a:xfrm>
            <a:off x="5662464" y="4303287"/>
            <a:ext cx="4486275" cy="1085850"/>
          </a:xfrm>
          <a:prstGeom prst="rect">
            <a:avLst/>
          </a:prstGeom>
        </p:spPr>
      </p:pic>
    </p:spTree>
    <p:extLst>
      <p:ext uri="{BB962C8B-B14F-4D97-AF65-F5344CB8AC3E}">
        <p14:creationId xmlns:p14="http://schemas.microsoft.com/office/powerpoint/2010/main" val="333694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r>
              <a:rPr lang="en-US" altLang="zh-CN" sz="4000" b="1" dirty="0">
                <a:solidFill>
                  <a:srgbClr val="080808"/>
                </a:solidFill>
                <a:latin typeface="Calibri" panose="020F0502020204030204" pitchFamily="34" charset="0"/>
                <a:ea typeface="黑体" panose="02010609060101010101" pitchFamily="49" charset="-122"/>
                <a:cs typeface="Calibri" panose="020F0502020204030204" pitchFamily="34" charset="0"/>
              </a:rPr>
              <a:t>activation functions: shifted </a:t>
            </a:r>
            <a:r>
              <a:rPr lang="en-US" altLang="zh-CN" sz="4000" b="1" dirty="0" err="1">
                <a:solidFill>
                  <a:srgbClr val="080808"/>
                </a:solidFill>
                <a:latin typeface="Calibri" panose="020F0502020204030204" pitchFamily="34" charset="0"/>
                <a:ea typeface="黑体" panose="02010609060101010101" pitchFamily="49" charset="-122"/>
                <a:cs typeface="Calibri" panose="020F0502020204030204" pitchFamily="34" charset="0"/>
              </a:rPr>
              <a:t>softplus</a:t>
            </a:r>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E6EE6A0-2605-4894-ADB8-993FBEBD74C5}"/>
                  </a:ext>
                </a:extLst>
              </p:cNvPr>
              <p:cNvSpPr txBox="1"/>
              <p:nvPr/>
            </p:nvSpPr>
            <p:spPr>
              <a:xfrm>
                <a:off x="2490420" y="1380365"/>
                <a:ext cx="6106258" cy="369332"/>
              </a:xfrm>
              <a:prstGeom prst="rect">
                <a:avLst/>
              </a:prstGeom>
              <a:noFill/>
            </p:spPr>
            <p:txBody>
              <a:bodyPr wrap="square">
                <a:spAutoFit/>
              </a:bodyPr>
              <a:lstStyle/>
              <a:p>
                <a:pPr algn="l" fontAlgn="auto">
                  <a:spcAft>
                    <a:spcPts val="0"/>
                  </a:spcAft>
                  <a:defRPr/>
                </a:pPr>
                <a14:m>
                  <m:oMathPara xmlns:m="http://schemas.openxmlformats.org/officeDocument/2006/math">
                    <m:oMathParaPr>
                      <m:jc m:val="centerGroup"/>
                    </m:oMathParaPr>
                    <m:oMath xmlns:m="http://schemas.openxmlformats.org/officeDocument/2006/math">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𝒔𝒔𝒑</m:t>
                      </m:r>
                      <m:d>
                        <m:dPr>
                          <m:ctrlP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ctrlPr>
                        </m:dPr>
                        <m:e>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𝒙</m:t>
                          </m:r>
                        </m:e>
                      </m:d>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𝒍𝒏</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𝟎</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𝟓</m:t>
                      </m:r>
                      <m:sSup>
                        <m:sSupPr>
                          <m:ctrlP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ctrlPr>
                        </m:sSupPr>
                        <m:e>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𝒆</m:t>
                          </m:r>
                        </m:e>
                        <m:sup>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𝒙</m:t>
                          </m:r>
                        </m:sup>
                      </m:sSup>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𝟎</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𝟓</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oMath>
                  </m:oMathPara>
                </a14:m>
                <a:endPar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mc:Choice>
        <mc:Fallback xmlns="">
          <p:sp>
            <p:nvSpPr>
              <p:cNvPr id="25" name="文本框 24">
                <a:extLst>
                  <a:ext uri="{FF2B5EF4-FFF2-40B4-BE49-F238E27FC236}">
                    <a16:creationId xmlns:a16="http://schemas.microsoft.com/office/drawing/2014/main" id="{3E6EE6A0-2605-4894-ADB8-993FBEBD74C5}"/>
                  </a:ext>
                </a:extLst>
              </p:cNvPr>
              <p:cNvSpPr txBox="1">
                <a:spLocks noRot="1" noChangeAspect="1" noMove="1" noResize="1" noEditPoints="1" noAdjustHandles="1" noChangeArrowheads="1" noChangeShapeType="1" noTextEdit="1"/>
              </p:cNvSpPr>
              <p:nvPr/>
            </p:nvSpPr>
            <p:spPr>
              <a:xfrm>
                <a:off x="2490420" y="1380365"/>
                <a:ext cx="6106258" cy="369332"/>
              </a:xfrm>
              <a:prstGeom prst="rect">
                <a:avLst/>
              </a:prstGeom>
              <a:blipFill>
                <a:blip r:embed="rId2"/>
                <a:stretch>
                  <a:fillRect b="-13115"/>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7D6620B6-E5F7-450B-BE48-1C587F28FDBD}"/>
              </a:ext>
            </a:extLst>
          </p:cNvPr>
          <p:cNvSpPr txBox="1"/>
          <p:nvPr/>
        </p:nvSpPr>
        <p:spPr>
          <a:xfrm>
            <a:off x="309927" y="2228671"/>
            <a:ext cx="8183093" cy="1200329"/>
          </a:xfrm>
          <a:prstGeom prst="rect">
            <a:avLst/>
          </a:prstGeom>
          <a:noFill/>
        </p:spPr>
        <p:txBody>
          <a:bodyPr wrap="square">
            <a:spAutoFit/>
          </a:bodyPr>
          <a:lstStyle/>
          <a:p>
            <a:r>
              <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rPr>
              <a:t>The shifting ensures that </a:t>
            </a:r>
            <a:r>
              <a:rPr lang="en-US" altLang="zh-CN" sz="1800" b="1" dirty="0" err="1">
                <a:solidFill>
                  <a:srgbClr val="080808"/>
                </a:solidFill>
                <a:latin typeface="Calibri" panose="020F0502020204030204" pitchFamily="34" charset="0"/>
                <a:ea typeface="黑体" panose="02010609060101010101" pitchFamily="49" charset="-122"/>
                <a:cs typeface="Calibri" panose="020F0502020204030204" pitchFamily="34" charset="0"/>
              </a:rPr>
              <a:t>ssp</a:t>
            </a:r>
            <a:r>
              <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rPr>
              <a:t>(0) = 0 and improves the convergence of the network while having infinite order of continuity. This allows us to obtain smooth potential energy surfaces, force fields, and second derivatives that are required for training  with forces as well as the calculation of vibrational modes.</a:t>
            </a:r>
          </a:p>
        </p:txBody>
      </p:sp>
    </p:spTree>
    <p:extLst>
      <p:ext uri="{BB962C8B-B14F-4D97-AF65-F5344CB8AC3E}">
        <p14:creationId xmlns:p14="http://schemas.microsoft.com/office/powerpoint/2010/main" val="3644073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r>
              <a:rPr lang="en-US" altLang="zh-CN" dirty="0"/>
              <a:t>Loss</a:t>
            </a:r>
            <a:endParaRPr lang="zh-CN" altLang="en-US" dirty="0"/>
          </a:p>
        </p:txBody>
      </p:sp>
      <p:pic>
        <p:nvPicPr>
          <p:cNvPr id="19" name="图片 18">
            <a:extLst>
              <a:ext uri="{FF2B5EF4-FFF2-40B4-BE49-F238E27FC236}">
                <a16:creationId xmlns:a16="http://schemas.microsoft.com/office/drawing/2014/main" id="{10C4DB78-E358-498E-BB96-BC19E4951460}"/>
              </a:ext>
            </a:extLst>
          </p:cNvPr>
          <p:cNvPicPr>
            <a:picLocks noChangeAspect="1"/>
          </p:cNvPicPr>
          <p:nvPr/>
        </p:nvPicPr>
        <p:blipFill>
          <a:blip r:embed="rId2"/>
          <a:stretch>
            <a:fillRect/>
          </a:stretch>
        </p:blipFill>
        <p:spPr>
          <a:xfrm>
            <a:off x="1381499" y="1251175"/>
            <a:ext cx="8474677" cy="4847140"/>
          </a:xfrm>
          <a:prstGeom prst="rect">
            <a:avLst/>
          </a:prstGeom>
        </p:spPr>
      </p:pic>
    </p:spTree>
    <p:extLst>
      <p:ext uri="{BB962C8B-B14F-4D97-AF65-F5344CB8AC3E}">
        <p14:creationId xmlns:p14="http://schemas.microsoft.com/office/powerpoint/2010/main" val="2108578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r>
              <a:rPr lang="en-US" altLang="zh-CN" dirty="0"/>
              <a:t>Loss</a:t>
            </a:r>
            <a:endParaRPr lang="zh-CN" altLang="en-US" dirty="0"/>
          </a:p>
        </p:txBody>
      </p:sp>
      <p:pic>
        <p:nvPicPr>
          <p:cNvPr id="4" name="图片 3">
            <a:extLst>
              <a:ext uri="{FF2B5EF4-FFF2-40B4-BE49-F238E27FC236}">
                <a16:creationId xmlns:a16="http://schemas.microsoft.com/office/drawing/2014/main" id="{869DAA9F-E95F-4CE6-84FB-6B03223E4AA6}"/>
              </a:ext>
            </a:extLst>
          </p:cNvPr>
          <p:cNvPicPr>
            <a:picLocks noChangeAspect="1"/>
          </p:cNvPicPr>
          <p:nvPr/>
        </p:nvPicPr>
        <p:blipFill>
          <a:blip r:embed="rId2"/>
          <a:stretch>
            <a:fillRect/>
          </a:stretch>
        </p:blipFill>
        <p:spPr>
          <a:xfrm>
            <a:off x="254977" y="1723292"/>
            <a:ext cx="4872860" cy="4195585"/>
          </a:xfrm>
          <a:prstGeom prst="rect">
            <a:avLst/>
          </a:prstGeom>
        </p:spPr>
      </p:pic>
      <p:pic>
        <p:nvPicPr>
          <p:cNvPr id="5" name="图片 4">
            <a:extLst>
              <a:ext uri="{FF2B5EF4-FFF2-40B4-BE49-F238E27FC236}">
                <a16:creationId xmlns:a16="http://schemas.microsoft.com/office/drawing/2014/main" id="{D4DCF3F2-8183-49C7-A19C-7BF097A549FA}"/>
              </a:ext>
            </a:extLst>
          </p:cNvPr>
          <p:cNvPicPr>
            <a:picLocks noChangeAspect="1"/>
          </p:cNvPicPr>
          <p:nvPr/>
        </p:nvPicPr>
        <p:blipFill>
          <a:blip r:embed="rId3"/>
          <a:stretch>
            <a:fillRect/>
          </a:stretch>
        </p:blipFill>
        <p:spPr>
          <a:xfrm>
            <a:off x="5649647" y="1723292"/>
            <a:ext cx="6070499" cy="4053254"/>
          </a:xfrm>
          <a:prstGeom prst="rect">
            <a:avLst/>
          </a:prstGeom>
        </p:spPr>
      </p:pic>
    </p:spTree>
    <p:extLst>
      <p:ext uri="{BB962C8B-B14F-4D97-AF65-F5344CB8AC3E}">
        <p14:creationId xmlns:p14="http://schemas.microsoft.com/office/powerpoint/2010/main" val="1292499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pPr eaLnBrk="1" hangingPunct="1">
              <a:lnSpc>
                <a:spcPts val="4400"/>
              </a:lnSpc>
            </a:pPr>
            <a:r>
              <a:rPr lang="en-US" altLang="zh-CN" sz="4000" dirty="0">
                <a:latin typeface="Times New Roman" panose="02020603050405020304" pitchFamily="18" charset="0"/>
                <a:ea typeface="黑体" panose="02010609060101010101" pitchFamily="49" charset="-122"/>
                <a:cs typeface="Times New Roman" panose="02020603050405020304" pitchFamily="18" charset="0"/>
              </a:rPr>
              <a:t>CONCLUSIONS</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18CC4AA1-23F8-4850-B728-BD1DE418DAE5}"/>
              </a:ext>
            </a:extLst>
          </p:cNvPr>
          <p:cNvSpPr txBox="1"/>
          <p:nvPr/>
        </p:nvSpPr>
        <p:spPr>
          <a:xfrm>
            <a:off x="107503" y="836712"/>
            <a:ext cx="11867619" cy="4060603"/>
          </a:xfrm>
          <a:prstGeom prst="rect">
            <a:avLst/>
          </a:prstGeom>
          <a:noFill/>
        </p:spPr>
        <p:txBody>
          <a:bodyPr wrap="square">
            <a:spAutoFit/>
          </a:bodyPr>
          <a:lstStyle/>
          <a:p>
            <a:pPr algn="l"/>
            <a:r>
              <a:rPr lang="zh-CN" altLang="en-US" b="0" i="0" dirty="0">
                <a:solidFill>
                  <a:srgbClr val="2E3033"/>
                </a:solidFill>
                <a:effectLst/>
                <a:latin typeface="Arial" panose="020B0604020202020204" pitchFamily="34" charset="0"/>
              </a:rPr>
              <a:t>深度学习不需要费力地设计机械力场或机器学习描述符，而是让我们从适应手头任务和规模的首要原则中学习表示，从化合物空间的性质预测到单个分子构型空间的力场。这里的设计挑战已经转移到通过选择一个合适的神经网络结构来建模量子相互作用。这使我们有可能在模型中编码已知的量子化学约束和对称性，而不会失去神经网络的灵活性。这是至关重要的，以便能够准确地表示，例如，整个势能面，特别是它的非谐行为。</a:t>
            </a:r>
            <a:endParaRPr lang="en-US" altLang="zh-CN" b="0" i="0" dirty="0">
              <a:solidFill>
                <a:srgbClr val="2E3033"/>
              </a:solidFill>
              <a:effectLst/>
              <a:latin typeface="Arial" panose="020B0604020202020204" pitchFamily="34" charset="0"/>
            </a:endParaRPr>
          </a:p>
          <a:p>
            <a:pPr algn="l"/>
            <a:r>
              <a:rPr lang="zh-CN" altLang="en-US" b="0" i="0" dirty="0">
                <a:solidFill>
                  <a:srgbClr val="2E3033"/>
                </a:solidFill>
                <a:effectLst/>
                <a:latin typeface="Arial" panose="020B0604020202020204" pitchFamily="34" charset="0"/>
              </a:rPr>
              <a:t>我们提出了深度学习体系结构</a:t>
            </a:r>
            <a:r>
              <a:rPr lang="en-US" altLang="zh-CN" b="0" i="0" dirty="0" err="1">
                <a:solidFill>
                  <a:srgbClr val="2E3033"/>
                </a:solidFill>
                <a:effectLst/>
                <a:latin typeface="Arial" panose="020B0604020202020204" pitchFamily="34" charset="0"/>
              </a:rPr>
              <a:t>SchNet</a:t>
            </a:r>
            <a:r>
              <a:rPr lang="zh-CN" altLang="en-US" b="0" i="0" dirty="0">
                <a:solidFill>
                  <a:srgbClr val="2E3033"/>
                </a:solidFill>
                <a:effectLst/>
                <a:latin typeface="Arial" panose="020B0604020202020204" pitchFamily="34" charset="0"/>
              </a:rPr>
              <a:t>，它可以应用于各种应用，从预测不同的分子和材料数据集的化学性质，到高度精确的势能表面和能量守恒力场的预测。</a:t>
            </a:r>
            <a:endParaRPr lang="en-US" altLang="zh-CN" b="0" i="0" dirty="0">
              <a:solidFill>
                <a:srgbClr val="2E3033"/>
              </a:solidFill>
              <a:effectLst/>
              <a:latin typeface="Arial" panose="020B0604020202020204" pitchFamily="34" charset="0"/>
            </a:endParaRPr>
          </a:p>
          <a:p>
            <a:pPr algn="l"/>
            <a:r>
              <a:rPr lang="zh-CN" altLang="en-US" b="0" i="0" dirty="0">
                <a:solidFill>
                  <a:srgbClr val="2E3033"/>
                </a:solidFill>
                <a:effectLst/>
                <a:latin typeface="Arial" panose="020B0604020202020204" pitchFamily="34" charset="0"/>
              </a:rPr>
              <a:t>作为</a:t>
            </a:r>
            <a:r>
              <a:rPr lang="en-US" altLang="zh-CN" b="0" i="0" dirty="0" err="1">
                <a:solidFill>
                  <a:srgbClr val="2E3033"/>
                </a:solidFill>
                <a:effectLst/>
                <a:latin typeface="Arial" panose="020B0604020202020204" pitchFamily="34" charset="0"/>
              </a:rPr>
              <a:t>dtnn</a:t>
            </a:r>
            <a:r>
              <a:rPr lang="zh-CN" altLang="en-US" b="0" i="0" dirty="0">
                <a:solidFill>
                  <a:srgbClr val="2E3033"/>
                </a:solidFill>
                <a:effectLst/>
                <a:latin typeface="Arial" panose="020B0604020202020204" pitchFamily="34" charset="0"/>
              </a:rPr>
              <a:t>的一种变体，</a:t>
            </a:r>
            <a:r>
              <a:rPr lang="en-US" altLang="zh-CN" b="0" i="0" dirty="0" err="1">
                <a:solidFill>
                  <a:srgbClr val="2E3033"/>
                </a:solidFill>
                <a:effectLst/>
                <a:latin typeface="Arial" panose="020B0604020202020204" pitchFamily="34" charset="0"/>
              </a:rPr>
              <a:t>SchNet</a:t>
            </a:r>
            <a:r>
              <a:rPr lang="zh-CN" altLang="en-US" b="0" i="0" dirty="0">
                <a:solidFill>
                  <a:srgbClr val="2E3033"/>
                </a:solidFill>
                <a:effectLst/>
                <a:latin typeface="Arial" panose="020B0604020202020204" pitchFamily="34" charset="0"/>
              </a:rPr>
              <a:t>通过设计遵循旋转、平移和置换不变性，除此之外，它还能够直接模拟周期边界条件。</a:t>
            </a:r>
            <a:r>
              <a:rPr lang="en-US" altLang="zh-CN" b="0" i="0" dirty="0" err="1">
                <a:solidFill>
                  <a:srgbClr val="2E3033"/>
                </a:solidFill>
                <a:effectLst/>
                <a:latin typeface="Arial" panose="020B0604020202020204" pitchFamily="34" charset="0"/>
              </a:rPr>
              <a:t>SchNet</a:t>
            </a:r>
            <a:r>
              <a:rPr lang="zh-CN" altLang="en-US" b="0" i="0" dirty="0">
                <a:solidFill>
                  <a:srgbClr val="2E3033"/>
                </a:solidFill>
                <a:effectLst/>
                <a:latin typeface="Arial" panose="020B0604020202020204" pitchFamily="34" charset="0"/>
              </a:rPr>
              <a:t>不仅能产生快速而准确的预测，还能让我们利用局部化学势来检验习得的表征。除此之外，我们还分析了</a:t>
            </a:r>
            <a:r>
              <a:rPr lang="en-US" altLang="zh-CN" b="0" i="0" dirty="0" err="1">
                <a:solidFill>
                  <a:srgbClr val="2E3033"/>
                </a:solidFill>
                <a:effectLst/>
                <a:latin typeface="Arial" panose="020B0604020202020204" pitchFamily="34" charset="0"/>
              </a:rPr>
              <a:t>SchNet</a:t>
            </a:r>
            <a:r>
              <a:rPr lang="zh-CN" altLang="en-US" b="0" i="0" dirty="0">
                <a:solidFill>
                  <a:srgbClr val="2E3033"/>
                </a:solidFill>
                <a:effectLst/>
                <a:latin typeface="Arial" panose="020B0604020202020204" pitchFamily="34" charset="0"/>
              </a:rPr>
              <a:t>学到的原子嵌入，发现已经完全恢复了来自大块晶体和形成能量的数据集的基本的化学知识。</a:t>
            </a:r>
            <a:endParaRPr lang="en-US" altLang="zh-CN" b="0" i="0" dirty="0">
              <a:solidFill>
                <a:srgbClr val="2E3033"/>
              </a:solidFill>
              <a:effectLst/>
              <a:latin typeface="Arial" panose="020B0604020202020204" pitchFamily="34" charset="0"/>
            </a:endParaRPr>
          </a:p>
          <a:p>
            <a:pPr algn="l"/>
            <a:r>
              <a:rPr lang="zh-CN" altLang="en-US" b="0" i="0" dirty="0">
                <a:solidFill>
                  <a:srgbClr val="2E3033"/>
                </a:solidFill>
                <a:effectLst/>
                <a:latin typeface="Arial" panose="020B0604020202020204" pitchFamily="34" charset="0"/>
              </a:rPr>
              <a:t>最重要的是，我们对富勒烯</a:t>
            </a:r>
            <a:r>
              <a:rPr lang="en-US" altLang="zh-CN" b="0" i="0" dirty="0">
                <a:solidFill>
                  <a:srgbClr val="2E3033"/>
                </a:solidFill>
                <a:effectLst/>
                <a:latin typeface="Arial" panose="020B0604020202020204" pitchFamily="34" charset="0"/>
              </a:rPr>
              <a:t>c20</a:t>
            </a:r>
            <a:r>
              <a:rPr lang="zh-CN" altLang="en-US" b="0" i="0" dirty="0">
                <a:solidFill>
                  <a:srgbClr val="2E3033"/>
                </a:solidFill>
                <a:effectLst/>
                <a:latin typeface="Arial" panose="020B0604020202020204" pitchFamily="34" charset="0"/>
              </a:rPr>
              <a:t>进行了典型的路径积分分子动力学研究</a:t>
            </a:r>
            <a:br>
              <a:rPr lang="zh-CN" altLang="en-US" dirty="0"/>
            </a:br>
            <a:r>
              <a:rPr lang="en-US" altLang="zh-CN" b="0" i="0" dirty="0" err="1">
                <a:solidFill>
                  <a:srgbClr val="2E3033"/>
                </a:solidFill>
                <a:effectLst/>
                <a:latin typeface="Arial" panose="020B0604020202020204" pitchFamily="34" charset="0"/>
              </a:rPr>
              <a:t>PBE+vdWTSlevel</a:t>
            </a:r>
            <a:r>
              <a:rPr lang="zh-CN" altLang="en-US" b="0" i="0" dirty="0">
                <a:solidFill>
                  <a:srgbClr val="2E3033"/>
                </a:solidFill>
                <a:effectLst/>
                <a:latin typeface="Arial" panose="020B0604020202020204" pitchFamily="34" charset="0"/>
              </a:rPr>
              <a:t>的理论水平，这在普通</a:t>
            </a:r>
            <a:r>
              <a:rPr lang="en-US" altLang="zh-CN" b="0" i="0" dirty="0">
                <a:solidFill>
                  <a:srgbClr val="2E3033"/>
                </a:solidFill>
                <a:effectLst/>
                <a:latin typeface="Arial" panose="020B0604020202020204" pitchFamily="34" charset="0"/>
              </a:rPr>
              <a:t>DFT</a:t>
            </a:r>
            <a:r>
              <a:rPr lang="zh-CN" altLang="en-US" b="0" i="0" dirty="0">
                <a:solidFill>
                  <a:srgbClr val="2E3033"/>
                </a:solidFill>
                <a:effectLst/>
                <a:latin typeface="Arial" panose="020B0604020202020204" pitchFamily="34" charset="0"/>
              </a:rPr>
              <a:t>方法中是不可能计算的。</a:t>
            </a:r>
          </a:p>
          <a:p>
            <a:pPr algn="l"/>
            <a:endParaRPr lang="en-US" altLang="zh-CN" dirty="0"/>
          </a:p>
          <a:p>
            <a:pPr algn="l"/>
            <a:r>
              <a:rPr lang="zh-CN" altLang="en-US" b="0" i="0" dirty="0">
                <a:solidFill>
                  <a:srgbClr val="2E3033"/>
                </a:solidFill>
                <a:effectLst/>
                <a:latin typeface="Arial" panose="020B0604020202020204" pitchFamily="34" charset="0"/>
              </a:rPr>
              <a:t>这些令人鼓舞的结果将指导今后的工作，如大分子和周期系统的研究，以及进一步发展的可解释的深度学习架构，以协助化学研究。</a:t>
            </a:r>
            <a:endParaRPr lang="zh-CN" altLang="en-US" dirty="0"/>
          </a:p>
        </p:txBody>
      </p:sp>
    </p:spTree>
    <p:extLst>
      <p:ext uri="{BB962C8B-B14F-4D97-AF65-F5344CB8AC3E}">
        <p14:creationId xmlns:p14="http://schemas.microsoft.com/office/powerpoint/2010/main" val="221394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pPr eaLnBrk="1" hangingPunct="1">
              <a:lnSpc>
                <a:spcPts val="4400"/>
              </a:lnSpc>
            </a:pPr>
            <a:r>
              <a:rPr lang="en-US" altLang="zh-CN" sz="4000" dirty="0">
                <a:latin typeface="Times New Roman" panose="02020603050405020304" pitchFamily="18" charset="0"/>
                <a:ea typeface="黑体" panose="02010609060101010101" pitchFamily="49" charset="-122"/>
                <a:cs typeface="Times New Roman" panose="02020603050405020304" pitchFamily="18" charset="0"/>
              </a:rPr>
              <a:t>Compare</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7FC61605-851F-4C5F-9DAB-657EBFCF3F7F}"/>
              </a:ext>
            </a:extLst>
          </p:cNvPr>
          <p:cNvPicPr>
            <a:picLocks noChangeAspect="1"/>
          </p:cNvPicPr>
          <p:nvPr/>
        </p:nvPicPr>
        <p:blipFill>
          <a:blip r:embed="rId2"/>
          <a:stretch>
            <a:fillRect/>
          </a:stretch>
        </p:blipFill>
        <p:spPr>
          <a:xfrm>
            <a:off x="110524" y="1128916"/>
            <a:ext cx="11319129" cy="2581438"/>
          </a:xfrm>
          <a:prstGeom prst="rect">
            <a:avLst/>
          </a:prstGeom>
        </p:spPr>
      </p:pic>
    </p:spTree>
    <p:extLst>
      <p:ext uri="{BB962C8B-B14F-4D97-AF65-F5344CB8AC3E}">
        <p14:creationId xmlns:p14="http://schemas.microsoft.com/office/powerpoint/2010/main" val="78486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1090507" y="1843192"/>
            <a:ext cx="2606675" cy="2870200"/>
          </a:xfrm>
          <a:custGeom>
            <a:avLst/>
            <a:gdLst>
              <a:gd name="T0" fmla="*/ 60 w 864"/>
              <a:gd name="T1" fmla="*/ 577 h 949"/>
              <a:gd name="T2" fmla="*/ 0 w 864"/>
              <a:gd name="T3" fmla="*/ 432 h 949"/>
              <a:gd name="T4" fmla="*/ 60 w 864"/>
              <a:gd name="T5" fmla="*/ 287 h 949"/>
              <a:gd name="T6" fmla="*/ 287 w 864"/>
              <a:gd name="T7" fmla="*/ 60 h 949"/>
              <a:gd name="T8" fmla="*/ 432 w 864"/>
              <a:gd name="T9" fmla="*/ 0 h 949"/>
              <a:gd name="T10" fmla="*/ 577 w 864"/>
              <a:gd name="T11" fmla="*/ 60 h 949"/>
              <a:gd name="T12" fmla="*/ 804 w 864"/>
              <a:gd name="T13" fmla="*/ 287 h 949"/>
              <a:gd name="T14" fmla="*/ 864 w 864"/>
              <a:gd name="T15" fmla="*/ 432 h 949"/>
              <a:gd name="T16" fmla="*/ 804 w 864"/>
              <a:gd name="T17" fmla="*/ 577 h 949"/>
              <a:gd name="T18" fmla="*/ 432 w 864"/>
              <a:gd name="T19" fmla="*/ 949 h 949"/>
              <a:gd name="T20" fmla="*/ 60 w 864"/>
              <a:gd name="T21" fmla="*/ 57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4" h="949">
                <a:moveTo>
                  <a:pt x="60" y="577"/>
                </a:moveTo>
                <a:cubicBezTo>
                  <a:pt x="22" y="539"/>
                  <a:pt x="0" y="487"/>
                  <a:pt x="0" y="432"/>
                </a:cubicBezTo>
                <a:cubicBezTo>
                  <a:pt x="0" y="377"/>
                  <a:pt x="22" y="325"/>
                  <a:pt x="60" y="287"/>
                </a:cubicBezTo>
                <a:cubicBezTo>
                  <a:pt x="287" y="60"/>
                  <a:pt x="287" y="60"/>
                  <a:pt x="287" y="60"/>
                </a:cubicBezTo>
                <a:cubicBezTo>
                  <a:pt x="325" y="22"/>
                  <a:pt x="377" y="0"/>
                  <a:pt x="432" y="0"/>
                </a:cubicBezTo>
                <a:cubicBezTo>
                  <a:pt x="487" y="0"/>
                  <a:pt x="539" y="22"/>
                  <a:pt x="577" y="60"/>
                </a:cubicBezTo>
                <a:cubicBezTo>
                  <a:pt x="804" y="287"/>
                  <a:pt x="804" y="287"/>
                  <a:pt x="804" y="287"/>
                </a:cubicBezTo>
                <a:cubicBezTo>
                  <a:pt x="842" y="325"/>
                  <a:pt x="864" y="377"/>
                  <a:pt x="864" y="432"/>
                </a:cubicBezTo>
                <a:cubicBezTo>
                  <a:pt x="864" y="487"/>
                  <a:pt x="842" y="539"/>
                  <a:pt x="804" y="577"/>
                </a:cubicBezTo>
                <a:cubicBezTo>
                  <a:pt x="432" y="949"/>
                  <a:pt x="432" y="949"/>
                  <a:pt x="432" y="949"/>
                </a:cubicBezTo>
                <a:lnTo>
                  <a:pt x="60" y="577"/>
                </a:lnTo>
                <a:close/>
              </a:path>
            </a:pathLst>
          </a:custGeom>
          <a:solidFill>
            <a:schemeClr val="tx2"/>
          </a:solidFill>
          <a:ln>
            <a:noFill/>
          </a:ln>
        </p:spPr>
        <p:txBody>
          <a:bodyPr vert="horz" wrap="square" lIns="68580" tIns="34290" rIns="68580" bIns="34290" numCol="1" anchor="t" anchorCtr="0" compatLnSpc="1"/>
          <a:lstStyle/>
          <a:p>
            <a:pPr defTabSz="914400" eaLnBrk="0" fontAlgn="base" hangingPunct="0">
              <a:spcBef>
                <a:spcPct val="0"/>
              </a:spcBef>
              <a:spcAft>
                <a:spcPct val="0"/>
              </a:spcAft>
            </a:pPr>
            <a:endParaRPr lang="zh-CN" altLang="en-US" sz="1800">
              <a:solidFill>
                <a:prstClr val="black"/>
              </a:solidFill>
            </a:endParaRPr>
          </a:p>
        </p:txBody>
      </p:sp>
      <p:sp>
        <p:nvSpPr>
          <p:cNvPr id="3" name="Freeform 9"/>
          <p:cNvSpPr/>
          <p:nvPr/>
        </p:nvSpPr>
        <p:spPr bwMode="auto">
          <a:xfrm>
            <a:off x="4712547" y="1843192"/>
            <a:ext cx="2606675" cy="2870200"/>
          </a:xfrm>
          <a:custGeom>
            <a:avLst/>
            <a:gdLst>
              <a:gd name="T0" fmla="*/ 60 w 864"/>
              <a:gd name="T1" fmla="*/ 577 h 949"/>
              <a:gd name="T2" fmla="*/ 0 w 864"/>
              <a:gd name="T3" fmla="*/ 432 h 949"/>
              <a:gd name="T4" fmla="*/ 60 w 864"/>
              <a:gd name="T5" fmla="*/ 287 h 949"/>
              <a:gd name="T6" fmla="*/ 287 w 864"/>
              <a:gd name="T7" fmla="*/ 60 h 949"/>
              <a:gd name="T8" fmla="*/ 432 w 864"/>
              <a:gd name="T9" fmla="*/ 0 h 949"/>
              <a:gd name="T10" fmla="*/ 577 w 864"/>
              <a:gd name="T11" fmla="*/ 60 h 949"/>
              <a:gd name="T12" fmla="*/ 804 w 864"/>
              <a:gd name="T13" fmla="*/ 287 h 949"/>
              <a:gd name="T14" fmla="*/ 864 w 864"/>
              <a:gd name="T15" fmla="*/ 432 h 949"/>
              <a:gd name="T16" fmla="*/ 804 w 864"/>
              <a:gd name="T17" fmla="*/ 577 h 949"/>
              <a:gd name="T18" fmla="*/ 432 w 864"/>
              <a:gd name="T19" fmla="*/ 949 h 949"/>
              <a:gd name="T20" fmla="*/ 60 w 864"/>
              <a:gd name="T21" fmla="*/ 57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4" h="949">
                <a:moveTo>
                  <a:pt x="60" y="577"/>
                </a:moveTo>
                <a:cubicBezTo>
                  <a:pt x="22" y="539"/>
                  <a:pt x="0" y="487"/>
                  <a:pt x="0" y="432"/>
                </a:cubicBezTo>
                <a:cubicBezTo>
                  <a:pt x="0" y="377"/>
                  <a:pt x="22" y="325"/>
                  <a:pt x="60" y="287"/>
                </a:cubicBezTo>
                <a:cubicBezTo>
                  <a:pt x="287" y="60"/>
                  <a:pt x="287" y="60"/>
                  <a:pt x="287" y="60"/>
                </a:cubicBezTo>
                <a:cubicBezTo>
                  <a:pt x="325" y="22"/>
                  <a:pt x="377" y="0"/>
                  <a:pt x="432" y="0"/>
                </a:cubicBezTo>
                <a:cubicBezTo>
                  <a:pt x="487" y="0"/>
                  <a:pt x="539" y="22"/>
                  <a:pt x="577" y="60"/>
                </a:cubicBezTo>
                <a:cubicBezTo>
                  <a:pt x="804" y="287"/>
                  <a:pt x="804" y="287"/>
                  <a:pt x="804" y="287"/>
                </a:cubicBezTo>
                <a:cubicBezTo>
                  <a:pt x="842" y="325"/>
                  <a:pt x="864" y="377"/>
                  <a:pt x="864" y="432"/>
                </a:cubicBezTo>
                <a:cubicBezTo>
                  <a:pt x="864" y="487"/>
                  <a:pt x="842" y="539"/>
                  <a:pt x="804" y="577"/>
                </a:cubicBezTo>
                <a:cubicBezTo>
                  <a:pt x="432" y="949"/>
                  <a:pt x="432" y="949"/>
                  <a:pt x="432" y="949"/>
                </a:cubicBezTo>
                <a:lnTo>
                  <a:pt x="60" y="577"/>
                </a:lnTo>
                <a:close/>
              </a:path>
            </a:pathLst>
          </a:custGeom>
          <a:solidFill>
            <a:schemeClr val="accent2"/>
          </a:solidFill>
          <a:ln>
            <a:noFill/>
          </a:ln>
        </p:spPr>
        <p:txBody>
          <a:bodyPr vert="horz" wrap="square" lIns="68580" tIns="34290" rIns="68580" bIns="34290" numCol="1" anchor="t" anchorCtr="0" compatLnSpc="1"/>
          <a:lstStyle/>
          <a:p>
            <a:pPr defTabSz="914400" eaLnBrk="0" fontAlgn="base" hangingPunct="0">
              <a:spcBef>
                <a:spcPct val="0"/>
              </a:spcBef>
              <a:spcAft>
                <a:spcPct val="0"/>
              </a:spcAft>
            </a:pPr>
            <a:endParaRPr lang="zh-CN" altLang="en-US" sz="1800">
              <a:solidFill>
                <a:prstClr val="black"/>
              </a:solidFill>
            </a:endParaRPr>
          </a:p>
        </p:txBody>
      </p:sp>
      <p:sp>
        <p:nvSpPr>
          <p:cNvPr id="11" name="Freeform 10"/>
          <p:cNvSpPr/>
          <p:nvPr/>
        </p:nvSpPr>
        <p:spPr bwMode="auto">
          <a:xfrm>
            <a:off x="8332682" y="1843192"/>
            <a:ext cx="2607945" cy="2870200"/>
          </a:xfrm>
          <a:custGeom>
            <a:avLst/>
            <a:gdLst>
              <a:gd name="T0" fmla="*/ 60 w 864"/>
              <a:gd name="T1" fmla="*/ 577 h 949"/>
              <a:gd name="T2" fmla="*/ 0 w 864"/>
              <a:gd name="T3" fmla="*/ 432 h 949"/>
              <a:gd name="T4" fmla="*/ 60 w 864"/>
              <a:gd name="T5" fmla="*/ 287 h 949"/>
              <a:gd name="T6" fmla="*/ 287 w 864"/>
              <a:gd name="T7" fmla="*/ 60 h 949"/>
              <a:gd name="T8" fmla="*/ 432 w 864"/>
              <a:gd name="T9" fmla="*/ 0 h 949"/>
              <a:gd name="T10" fmla="*/ 577 w 864"/>
              <a:gd name="T11" fmla="*/ 60 h 949"/>
              <a:gd name="T12" fmla="*/ 804 w 864"/>
              <a:gd name="T13" fmla="*/ 287 h 949"/>
              <a:gd name="T14" fmla="*/ 864 w 864"/>
              <a:gd name="T15" fmla="*/ 432 h 949"/>
              <a:gd name="T16" fmla="*/ 804 w 864"/>
              <a:gd name="T17" fmla="*/ 577 h 949"/>
              <a:gd name="T18" fmla="*/ 432 w 864"/>
              <a:gd name="T19" fmla="*/ 949 h 949"/>
              <a:gd name="T20" fmla="*/ 60 w 864"/>
              <a:gd name="T21" fmla="*/ 57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4" h="949">
                <a:moveTo>
                  <a:pt x="60" y="577"/>
                </a:moveTo>
                <a:cubicBezTo>
                  <a:pt x="22" y="539"/>
                  <a:pt x="0" y="487"/>
                  <a:pt x="0" y="432"/>
                </a:cubicBezTo>
                <a:cubicBezTo>
                  <a:pt x="0" y="377"/>
                  <a:pt x="22" y="325"/>
                  <a:pt x="60" y="287"/>
                </a:cubicBezTo>
                <a:cubicBezTo>
                  <a:pt x="287" y="60"/>
                  <a:pt x="287" y="60"/>
                  <a:pt x="287" y="60"/>
                </a:cubicBezTo>
                <a:cubicBezTo>
                  <a:pt x="325" y="22"/>
                  <a:pt x="377" y="0"/>
                  <a:pt x="432" y="0"/>
                </a:cubicBezTo>
                <a:cubicBezTo>
                  <a:pt x="487" y="0"/>
                  <a:pt x="539" y="22"/>
                  <a:pt x="577" y="60"/>
                </a:cubicBezTo>
                <a:cubicBezTo>
                  <a:pt x="804" y="287"/>
                  <a:pt x="804" y="287"/>
                  <a:pt x="804" y="287"/>
                </a:cubicBezTo>
                <a:cubicBezTo>
                  <a:pt x="842" y="325"/>
                  <a:pt x="864" y="377"/>
                  <a:pt x="864" y="432"/>
                </a:cubicBezTo>
                <a:cubicBezTo>
                  <a:pt x="864" y="487"/>
                  <a:pt x="842" y="539"/>
                  <a:pt x="804" y="577"/>
                </a:cubicBezTo>
                <a:cubicBezTo>
                  <a:pt x="432" y="949"/>
                  <a:pt x="432" y="949"/>
                  <a:pt x="432" y="949"/>
                </a:cubicBezTo>
                <a:lnTo>
                  <a:pt x="60" y="577"/>
                </a:lnTo>
                <a:close/>
              </a:path>
            </a:pathLst>
          </a:custGeom>
          <a:solidFill>
            <a:schemeClr val="accent3"/>
          </a:solidFill>
          <a:ln>
            <a:noFill/>
          </a:ln>
        </p:spPr>
        <p:txBody>
          <a:bodyPr vert="horz" wrap="square" lIns="68580" tIns="34290" rIns="68580" bIns="34290" numCol="1" anchor="t" anchorCtr="0" compatLnSpc="1"/>
          <a:lstStyle/>
          <a:p>
            <a:pPr defTabSz="914400" eaLnBrk="0" fontAlgn="base" hangingPunct="0">
              <a:spcBef>
                <a:spcPct val="0"/>
              </a:spcBef>
              <a:spcAft>
                <a:spcPct val="0"/>
              </a:spcAft>
            </a:pPr>
            <a:endParaRPr lang="zh-CN" altLang="en-US" sz="1800">
              <a:solidFill>
                <a:prstClr val="black"/>
              </a:solidFill>
            </a:endParaRPr>
          </a:p>
        </p:txBody>
      </p:sp>
      <p:sp>
        <p:nvSpPr>
          <p:cNvPr id="5" name="文本框 4"/>
          <p:cNvSpPr txBox="1"/>
          <p:nvPr/>
        </p:nvSpPr>
        <p:spPr>
          <a:xfrm>
            <a:off x="1638601" y="2867911"/>
            <a:ext cx="1510486" cy="502922"/>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2700" dirty="0">
                <a:solidFill>
                  <a:prstClr val="white"/>
                </a:solidFill>
                <a:latin typeface="Arial" panose="020B0604020202020204" pitchFamily="34" charset="0"/>
                <a:cs typeface="Arial" panose="020B0604020202020204" pitchFamily="34" charset="0"/>
              </a:rPr>
              <a:t>QM9</a:t>
            </a:r>
            <a:endParaRPr lang="zh-CN" altLang="en-US" sz="2700" dirty="0">
              <a:solidFill>
                <a:prstClr val="white"/>
              </a:solidFill>
              <a:latin typeface="Arial" panose="020B0604020202020204" pitchFamily="34" charset="0"/>
              <a:cs typeface="Arial" panose="020B0604020202020204" pitchFamily="34" charset="0"/>
            </a:endParaRPr>
          </a:p>
        </p:txBody>
      </p:sp>
      <p:sp>
        <p:nvSpPr>
          <p:cNvPr id="24" name="文本框 23"/>
          <p:cNvSpPr txBox="1"/>
          <p:nvPr/>
        </p:nvSpPr>
        <p:spPr>
          <a:xfrm>
            <a:off x="5265107" y="2869097"/>
            <a:ext cx="1510486" cy="507831"/>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2700" dirty="0" err="1">
                <a:solidFill>
                  <a:prstClr val="white"/>
                </a:solidFill>
                <a:latin typeface="Arial" panose="020B0604020202020204" pitchFamily="34" charset="0"/>
                <a:cs typeface="Arial" panose="020B0604020202020204" pitchFamily="34" charset="0"/>
              </a:rPr>
              <a:t>SchNet</a:t>
            </a:r>
            <a:endParaRPr lang="zh-CN" altLang="en-US" sz="2700" dirty="0">
              <a:solidFill>
                <a:prstClr val="white"/>
              </a:solidFill>
              <a:latin typeface="Arial" panose="020B0604020202020204" pitchFamily="34" charset="0"/>
              <a:cs typeface="Arial" panose="020B0604020202020204" pitchFamily="34" charset="0"/>
            </a:endParaRPr>
          </a:p>
        </p:txBody>
      </p:sp>
      <p:sp>
        <p:nvSpPr>
          <p:cNvPr id="27" name="文本框 26"/>
          <p:cNvSpPr txBox="1"/>
          <p:nvPr/>
        </p:nvSpPr>
        <p:spPr>
          <a:xfrm>
            <a:off x="8755908" y="2867911"/>
            <a:ext cx="1761491" cy="507831"/>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2700" dirty="0">
                <a:solidFill>
                  <a:prstClr val="white"/>
                </a:solidFill>
                <a:latin typeface="Arial" panose="020B0604020202020204" pitchFamily="34" charset="0"/>
                <a:cs typeface="Arial" panose="020B0604020202020204" pitchFamily="34" charset="0"/>
              </a:rPr>
              <a:t>Our Work</a:t>
            </a:r>
            <a:endParaRPr lang="zh-CN" altLang="en-US" sz="27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8280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pPr eaLnBrk="1" hangingPunct="1">
              <a:lnSpc>
                <a:spcPts val="44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Other</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60F4958B-87DE-4D04-8CB2-6FA16BB1DB48}"/>
              </a:ext>
            </a:extLst>
          </p:cNvPr>
          <p:cNvSpPr txBox="1"/>
          <p:nvPr/>
        </p:nvSpPr>
        <p:spPr>
          <a:xfrm>
            <a:off x="239590" y="1127566"/>
            <a:ext cx="11084902" cy="1200329"/>
          </a:xfrm>
          <a:prstGeom prst="rect">
            <a:avLst/>
          </a:prstGeom>
          <a:noFill/>
        </p:spPr>
        <p:txBody>
          <a:bodyPr wrap="square">
            <a:spAutoFit/>
          </a:bodyPr>
          <a:lstStyle/>
          <a:p>
            <a:pPr>
              <a:defRPr/>
            </a:pPr>
            <a:r>
              <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rPr>
              <a:t>Equivariant message passing for the prediction of tensorial properties and molecular spectra </a:t>
            </a:r>
            <a:r>
              <a:rPr lang="en-US" altLang="zh-CN" sz="1800" b="0" i="0" dirty="0">
                <a:solidFill>
                  <a:srgbClr val="222222"/>
                </a:solidFill>
                <a:effectLst/>
                <a:latin typeface="Arial" panose="020B0604020202020204" pitchFamily="34" charset="0"/>
              </a:rPr>
              <a:t>ICML</a:t>
            </a:r>
            <a:r>
              <a:rPr lang="zh-CN" altLang="en-US" sz="1800" b="1" kern="0" dirty="0">
                <a:solidFill>
                  <a:srgbClr val="0072BD"/>
                </a:solidFill>
                <a:latin typeface="Calibri"/>
                <a:ea typeface="微软雅黑"/>
              </a:rPr>
              <a:t>（</a:t>
            </a:r>
            <a:r>
              <a:rPr lang="en-US" altLang="zh-CN" sz="1800" b="1" kern="0" dirty="0">
                <a:solidFill>
                  <a:srgbClr val="0072BD"/>
                </a:solidFill>
                <a:latin typeface="Calibri"/>
                <a:ea typeface="微软雅黑"/>
              </a:rPr>
              <a:t>2021</a:t>
            </a:r>
            <a:r>
              <a:rPr lang="zh-CN" altLang="en-US" sz="1800" b="1" kern="0" dirty="0">
                <a:solidFill>
                  <a:srgbClr val="0072BD"/>
                </a:solidFill>
                <a:latin typeface="Calibri"/>
                <a:ea typeface="微软雅黑"/>
              </a:rPr>
              <a:t>）</a:t>
            </a:r>
            <a:endParaRPr lang="en-US" altLang="zh-CN" sz="1800" b="1" kern="0" dirty="0">
              <a:solidFill>
                <a:srgbClr val="0072BD"/>
              </a:solidFill>
              <a:latin typeface="Calibri"/>
              <a:ea typeface="微软雅黑"/>
            </a:endParaRPr>
          </a:p>
          <a:p>
            <a:pPr>
              <a:defRPr/>
            </a:pPr>
            <a:endParaRPr lang="zh-CN" altLang="en-US" sz="18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a:defRPr/>
            </a:pPr>
            <a:endParaRPr lang="en-US" altLang="zh-CN" sz="1800" b="1" kern="0" dirty="0">
              <a:solidFill>
                <a:srgbClr val="0072BD"/>
              </a:solidFill>
              <a:latin typeface="Calibri"/>
              <a:ea typeface="微软雅黑"/>
            </a:endParaRPr>
          </a:p>
          <a:p>
            <a:pPr fontAlgn="auto">
              <a:spcAft>
                <a:spcPts val="0"/>
              </a:spcAft>
              <a:defRPr/>
            </a:pPr>
            <a:endParaRPr lang="zh-CN" altLang="en-US" sz="18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p:pic>
        <p:nvPicPr>
          <p:cNvPr id="6" name="图片 5">
            <a:extLst>
              <a:ext uri="{FF2B5EF4-FFF2-40B4-BE49-F238E27FC236}">
                <a16:creationId xmlns:a16="http://schemas.microsoft.com/office/drawing/2014/main" id="{482EBABA-9A0D-4DCE-BA0A-F2692E16BACF}"/>
              </a:ext>
            </a:extLst>
          </p:cNvPr>
          <p:cNvPicPr>
            <a:picLocks noChangeAspect="1"/>
          </p:cNvPicPr>
          <p:nvPr/>
        </p:nvPicPr>
        <p:blipFill>
          <a:blip r:embed="rId2"/>
          <a:stretch>
            <a:fillRect/>
          </a:stretch>
        </p:blipFill>
        <p:spPr>
          <a:xfrm>
            <a:off x="164822" y="2154116"/>
            <a:ext cx="4519736" cy="3190993"/>
          </a:xfrm>
          <a:prstGeom prst="rect">
            <a:avLst/>
          </a:prstGeom>
        </p:spPr>
      </p:pic>
      <p:pic>
        <p:nvPicPr>
          <p:cNvPr id="7" name="图片 6">
            <a:extLst>
              <a:ext uri="{FF2B5EF4-FFF2-40B4-BE49-F238E27FC236}">
                <a16:creationId xmlns:a16="http://schemas.microsoft.com/office/drawing/2014/main" id="{2113F3FD-9DB1-4E5D-AA90-7632EE0DBE84}"/>
              </a:ext>
            </a:extLst>
          </p:cNvPr>
          <p:cNvPicPr>
            <a:picLocks noChangeAspect="1"/>
          </p:cNvPicPr>
          <p:nvPr/>
        </p:nvPicPr>
        <p:blipFill>
          <a:blip r:embed="rId3"/>
          <a:stretch>
            <a:fillRect/>
          </a:stretch>
        </p:blipFill>
        <p:spPr>
          <a:xfrm>
            <a:off x="5348198" y="2242653"/>
            <a:ext cx="5624535" cy="3055921"/>
          </a:xfrm>
          <a:prstGeom prst="rect">
            <a:avLst/>
          </a:prstGeom>
        </p:spPr>
      </p:pic>
      <p:sp>
        <p:nvSpPr>
          <p:cNvPr id="8" name="文本框 7">
            <a:extLst>
              <a:ext uri="{FF2B5EF4-FFF2-40B4-BE49-F238E27FC236}">
                <a16:creationId xmlns:a16="http://schemas.microsoft.com/office/drawing/2014/main" id="{A3D8592B-8F45-45C3-B3F2-C5C51EDF5925}"/>
              </a:ext>
            </a:extLst>
          </p:cNvPr>
          <p:cNvSpPr txBox="1"/>
          <p:nvPr/>
        </p:nvSpPr>
        <p:spPr>
          <a:xfrm>
            <a:off x="362682" y="5811687"/>
            <a:ext cx="6106258" cy="369332"/>
          </a:xfrm>
          <a:prstGeom prst="rect">
            <a:avLst/>
          </a:prstGeom>
          <a:noFill/>
        </p:spPr>
        <p:txBody>
          <a:bodyPr wrap="square">
            <a:spAutoFit/>
          </a:bodyPr>
          <a:lstStyle/>
          <a:p>
            <a:pPr>
              <a:defRPr/>
            </a:pPr>
            <a:r>
              <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rPr>
              <a:t>E(n) Equivariant Graph Neural Networks   </a:t>
            </a:r>
            <a:r>
              <a:rPr lang="en-US" altLang="zh-CN" sz="1800" b="0" i="0" dirty="0">
                <a:solidFill>
                  <a:srgbClr val="222222"/>
                </a:solidFill>
                <a:effectLst/>
                <a:latin typeface="Arial" panose="020B0604020202020204" pitchFamily="34" charset="0"/>
              </a:rPr>
              <a:t>ICML</a:t>
            </a:r>
            <a:r>
              <a:rPr lang="zh-CN" altLang="en-US" sz="1800" b="1" kern="0" dirty="0">
                <a:solidFill>
                  <a:srgbClr val="0072BD"/>
                </a:solidFill>
                <a:latin typeface="Calibri"/>
                <a:ea typeface="微软雅黑"/>
              </a:rPr>
              <a:t>（</a:t>
            </a:r>
            <a:r>
              <a:rPr lang="en-US" altLang="zh-CN" sz="1800" b="1" kern="0" dirty="0">
                <a:solidFill>
                  <a:srgbClr val="0072BD"/>
                </a:solidFill>
                <a:latin typeface="Calibri"/>
                <a:ea typeface="微软雅黑"/>
              </a:rPr>
              <a:t>2021</a:t>
            </a:r>
            <a:r>
              <a:rPr lang="zh-CN" altLang="en-US" sz="1800" b="1" kern="0" dirty="0">
                <a:solidFill>
                  <a:srgbClr val="0072BD"/>
                </a:solidFill>
                <a:latin typeface="Calibri"/>
                <a:ea typeface="微软雅黑"/>
              </a:rPr>
              <a:t>）</a:t>
            </a:r>
            <a:endParaRPr lang="en-US" altLang="zh-CN" sz="1800" b="1" kern="0" dirty="0">
              <a:solidFill>
                <a:srgbClr val="0072BD"/>
              </a:solidFill>
              <a:latin typeface="Calibri"/>
              <a:ea typeface="微软雅黑"/>
            </a:endParaRPr>
          </a:p>
        </p:txBody>
      </p:sp>
    </p:spTree>
    <p:extLst>
      <p:ext uri="{BB962C8B-B14F-4D97-AF65-F5344CB8AC3E}">
        <p14:creationId xmlns:p14="http://schemas.microsoft.com/office/powerpoint/2010/main" val="1771397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28">
            <a:extLst>
              <a:ext uri="{FF2B5EF4-FFF2-40B4-BE49-F238E27FC236}">
                <a16:creationId xmlns:a16="http://schemas.microsoft.com/office/drawing/2014/main" id="{999A8226-14FC-4461-96BC-1684E1C20AD4}"/>
              </a:ext>
            </a:extLst>
          </p:cNvPr>
          <p:cNvSpPr/>
          <p:nvPr/>
        </p:nvSpPr>
        <p:spPr>
          <a:xfrm>
            <a:off x="1632000" y="612000"/>
            <a:ext cx="8784480" cy="707886"/>
          </a:xfrm>
          <a:prstGeom prst="rect">
            <a:avLst/>
          </a:prstGeom>
        </p:spPr>
        <p:txBody>
          <a:bodyPr wrap="square">
            <a:spAutoFit/>
          </a:bodyPr>
          <a:lstStyle/>
          <a:p>
            <a:pPr algn="l"/>
            <a:r>
              <a:rPr lang="zh-CN" altLang="en-US" sz="2000" dirty="0">
                <a:latin typeface="Arial" panose="020B0604020202020204" pitchFamily="34" charset="0"/>
              </a:rPr>
              <a:t>其主要思想是</a:t>
            </a:r>
            <a:r>
              <a:rPr lang="zh-CN" altLang="en-US" sz="2000" dirty="0">
                <a:solidFill>
                  <a:srgbClr val="FF0000"/>
                </a:solidFill>
                <a:latin typeface="Arial" panose="020B0604020202020204" pitchFamily="34" charset="0"/>
              </a:rPr>
              <a:t>将系统的总能量表示为原子贡献的总和，这种方法通常也用于经验势</a:t>
            </a:r>
          </a:p>
        </p:txBody>
      </p:sp>
      <p:pic>
        <p:nvPicPr>
          <p:cNvPr id="3" name="图片 2">
            <a:extLst>
              <a:ext uri="{FF2B5EF4-FFF2-40B4-BE49-F238E27FC236}">
                <a16:creationId xmlns:a16="http://schemas.microsoft.com/office/drawing/2014/main" id="{312C9D79-FE23-4FBB-9EC3-5D039C04D37F}"/>
              </a:ext>
            </a:extLst>
          </p:cNvPr>
          <p:cNvPicPr>
            <a:picLocks noChangeAspect="1"/>
          </p:cNvPicPr>
          <p:nvPr/>
        </p:nvPicPr>
        <p:blipFill>
          <a:blip r:embed="rId3"/>
          <a:stretch>
            <a:fillRect/>
          </a:stretch>
        </p:blipFill>
        <p:spPr>
          <a:xfrm>
            <a:off x="5087888" y="1515904"/>
            <a:ext cx="1676190" cy="542857"/>
          </a:xfrm>
          <a:prstGeom prst="rect">
            <a:avLst/>
          </a:prstGeom>
        </p:spPr>
      </p:pic>
      <p:sp>
        <p:nvSpPr>
          <p:cNvPr id="6" name="文本框 5">
            <a:extLst>
              <a:ext uri="{FF2B5EF4-FFF2-40B4-BE49-F238E27FC236}">
                <a16:creationId xmlns:a16="http://schemas.microsoft.com/office/drawing/2014/main" id="{664B0A36-425E-4F6D-A05E-09A1195F1592}"/>
              </a:ext>
            </a:extLst>
          </p:cNvPr>
          <p:cNvSpPr txBox="1"/>
          <p:nvPr/>
        </p:nvSpPr>
        <p:spPr>
          <a:xfrm>
            <a:off x="1632000" y="2348881"/>
            <a:ext cx="8784480" cy="830997"/>
          </a:xfrm>
          <a:prstGeom prst="rect">
            <a:avLst/>
          </a:prstGeom>
          <a:noFill/>
        </p:spPr>
        <p:txBody>
          <a:bodyPr wrap="square">
            <a:spAutoFit/>
          </a:bodyPr>
          <a:lstStyle/>
          <a:p>
            <a:r>
              <a:rPr lang="zh-CN" altLang="en-US" sz="2400" dirty="0">
                <a:latin typeface="Arial" panose="020B0604020202020204" pitchFamily="34" charset="0"/>
              </a:rPr>
              <a:t>对于由三个原子和所有相关自由度组成的系统，这种新网络拓扑的一般结构如图</a:t>
            </a:r>
            <a:r>
              <a:rPr lang="en-US" altLang="zh-CN" sz="2400" dirty="0">
                <a:latin typeface="Arial" panose="020B0604020202020204" pitchFamily="34" charset="0"/>
              </a:rPr>
              <a:t>2</a:t>
            </a:r>
            <a:r>
              <a:rPr lang="zh-CN" altLang="en-US" sz="2400" dirty="0">
                <a:latin typeface="Arial" panose="020B0604020202020204" pitchFamily="34" charset="0"/>
              </a:rPr>
              <a:t>所示。</a:t>
            </a:r>
          </a:p>
        </p:txBody>
      </p:sp>
      <p:pic>
        <p:nvPicPr>
          <p:cNvPr id="7" name="图片 6">
            <a:extLst>
              <a:ext uri="{FF2B5EF4-FFF2-40B4-BE49-F238E27FC236}">
                <a16:creationId xmlns:a16="http://schemas.microsoft.com/office/drawing/2014/main" id="{6C16E995-F615-4146-9097-BCA9CE9FA3BA}"/>
              </a:ext>
            </a:extLst>
          </p:cNvPr>
          <p:cNvPicPr>
            <a:picLocks noChangeAspect="1"/>
          </p:cNvPicPr>
          <p:nvPr/>
        </p:nvPicPr>
        <p:blipFill>
          <a:blip r:embed="rId4"/>
          <a:stretch>
            <a:fillRect/>
          </a:stretch>
        </p:blipFill>
        <p:spPr>
          <a:xfrm>
            <a:off x="3575720" y="3356993"/>
            <a:ext cx="5314286" cy="1733333"/>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F5F6181-B881-4861-88B9-0F365C84D2D8}"/>
                  </a:ext>
                </a:extLst>
              </p:cNvPr>
              <p:cNvSpPr txBox="1"/>
              <p:nvPr/>
            </p:nvSpPr>
            <p:spPr>
              <a:xfrm>
                <a:off x="1635246" y="5090326"/>
                <a:ext cx="8925250" cy="1653401"/>
              </a:xfrm>
              <a:prstGeom prst="rect">
                <a:avLst/>
              </a:prstGeom>
              <a:noFill/>
            </p:spPr>
            <p:txBody>
              <a:bodyPr wrap="square">
                <a:spAutoFit/>
              </a:bodyPr>
              <a:lstStyle/>
              <a:p>
                <a14:m>
                  <m:oMath xmlns:m="http://schemas.openxmlformats.org/officeDocument/2006/math">
                    <m:d>
                      <m:dPr>
                        <m:begChr m:val="⟨"/>
                        <m:endChr m:val="⟩"/>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up>
                            <m:r>
                              <m:rPr>
                                <m:sty m:val="p"/>
                              </m:rPr>
                              <a:rPr lang="en-US" altLang="zh-CN" sz="2400" i="1">
                                <a:latin typeface="Cambria Math" panose="02040503050406030204" pitchFamily="18" charset="0"/>
                              </a:rPr>
                              <m:t>a</m:t>
                            </m:r>
                          </m:sup>
                        </m:sSubSup>
                      </m:e>
                    </m:d>
                  </m:oMath>
                </a14:m>
                <a:r>
                  <a:rPr lang="zh-CN" altLang="en-US" sz="2400" dirty="0">
                    <a:latin typeface="Arial" panose="020B0604020202020204" pitchFamily="34" charset="0"/>
                  </a:rPr>
                  <a:t>表示原子</a:t>
                </a:r>
                <a14:m>
                  <m:oMath xmlns:m="http://schemas.openxmlformats.org/officeDocument/2006/math">
                    <m:r>
                      <a:rPr lang="en-US" altLang="zh-CN" sz="2400" i="1">
                        <a:latin typeface="Cambria Math" panose="02040503050406030204" pitchFamily="18" charset="0"/>
                      </a:rPr>
                      <m:t>𝑖</m:t>
                    </m:r>
                  </m:oMath>
                </a14:m>
                <a:r>
                  <a:rPr lang="zh-CN" altLang="en-US" sz="2400" dirty="0">
                    <a:latin typeface="Arial" panose="020B0604020202020204" pitchFamily="34" charset="0"/>
                  </a:rPr>
                  <a:t>的笛卡尔坐标</a:t>
                </a:r>
                <a14:m>
                  <m:oMath xmlns:m="http://schemas.openxmlformats.org/officeDocument/2006/math">
                    <m:r>
                      <m:rPr>
                        <m:sty m:val="p"/>
                      </m:rPr>
                      <a:rPr lang="en-US" altLang="zh-CN" sz="2400" i="1">
                        <a:latin typeface="Cambria Math" panose="02040503050406030204" pitchFamily="18" charset="0"/>
                      </a:rPr>
                      <m:t>a</m:t>
                    </m:r>
                    <m:r>
                      <a:rPr lang="en-US" altLang="zh-CN" sz="2400" i="1">
                        <a:latin typeface="Cambria Math" panose="02040503050406030204" pitchFamily="18" charset="0"/>
                      </a:rPr>
                      <m:t> </m:t>
                    </m:r>
                  </m:oMath>
                </a14:m>
                <a:r>
                  <a:rPr lang="zh-CN" altLang="en-US" sz="2400" dirty="0">
                    <a:latin typeface="Arial" panose="020B0604020202020204" pitchFamily="34" charset="0"/>
                  </a:rPr>
                  <a:t>。在第一步中，这些坐标被转换成一组对称函数值</a:t>
                </a:r>
                <a14:m>
                  <m:oMath xmlns:m="http://schemas.openxmlformats.org/officeDocument/2006/math">
                    <m:d>
                      <m:dPr>
                        <m:begChr m:val="{"/>
                        <m:endChr m:val="}"/>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𝐺</m:t>
                            </m:r>
                          </m:e>
                          <m:sub>
                            <m:r>
                              <a:rPr lang="en-US" altLang="zh-CN" sz="2400" i="1">
                                <a:latin typeface="Cambria Math" panose="02040503050406030204" pitchFamily="18" charset="0"/>
                              </a:rPr>
                              <m:t>𝑖</m:t>
                            </m:r>
                          </m:sub>
                          <m:sup>
                            <m:r>
                              <a:rPr lang="zh-CN" altLang="en-US" sz="2400" i="1">
                                <a:latin typeface="Cambria Math" panose="02040503050406030204" pitchFamily="18" charset="0"/>
                              </a:rPr>
                              <m:t>𝜇</m:t>
                            </m:r>
                          </m:sup>
                        </m:sSubSup>
                      </m:e>
                    </m:d>
                    <m:r>
                      <a:rPr lang="zh-CN" altLang="en-US" sz="2400" i="1">
                        <a:latin typeface="Cambria Math" panose="02040503050406030204" pitchFamily="18" charset="0"/>
                      </a:rPr>
                      <m:t>对应</m:t>
                    </m:r>
                  </m:oMath>
                </a14:m>
                <a:r>
                  <a:rPr lang="zh-CN" altLang="en-US" sz="2400" dirty="0">
                    <a:latin typeface="Arial" panose="020B0604020202020204" pitchFamily="34" charset="0"/>
                  </a:rPr>
                  <a:t>每个原子</a:t>
                </a:r>
                <a14:m>
                  <m:oMath xmlns:m="http://schemas.openxmlformats.org/officeDocument/2006/math">
                    <m:r>
                      <a:rPr lang="en-US" altLang="zh-CN" sz="2400" i="1">
                        <a:latin typeface="Cambria Math" panose="02040503050406030204" pitchFamily="18" charset="0"/>
                      </a:rPr>
                      <m:t>𝑖</m:t>
                    </m:r>
                    <m:r>
                      <a:rPr lang="en-US" altLang="zh-CN" sz="2400" i="1">
                        <a:latin typeface="Cambria Math" panose="02040503050406030204" pitchFamily="18" charset="0"/>
                      </a:rPr>
                      <m:t> </m:t>
                    </m:r>
                  </m:oMath>
                </a14:m>
                <a:r>
                  <a:rPr lang="zh-CN" altLang="en-US" sz="2400" dirty="0">
                    <a:latin typeface="Arial" panose="020B0604020202020204" pitchFamily="34" charset="0"/>
                  </a:rPr>
                  <a:t>。每个原子的对称函数。这些对称函数值描述每个原子的能量相关局部环境，并随后用作</a:t>
                </a:r>
                <a:r>
                  <a:rPr lang="en-US" altLang="zh-CN" sz="2400" dirty="0">
                    <a:latin typeface="Arial" panose="020B0604020202020204" pitchFamily="34" charset="0"/>
                  </a:rPr>
                  <a:t>NN</a:t>
                </a:r>
                <a:r>
                  <a:rPr lang="zh-CN" altLang="en-US" sz="2400" dirty="0">
                    <a:latin typeface="Arial" panose="020B0604020202020204" pitchFamily="34" charset="0"/>
                  </a:rPr>
                  <a:t>的输入。它们取决于系统中所有原子的位置，如虚线箭头所示</a:t>
                </a:r>
              </a:p>
            </p:txBody>
          </p:sp>
        </mc:Choice>
        <mc:Fallback xmlns="">
          <p:sp>
            <p:nvSpPr>
              <p:cNvPr id="10" name="文本框 9">
                <a:extLst>
                  <a:ext uri="{FF2B5EF4-FFF2-40B4-BE49-F238E27FC236}">
                    <a16:creationId xmlns:a16="http://schemas.microsoft.com/office/drawing/2014/main" id="{6F5F6181-B881-4861-88B9-0F365C84D2D8}"/>
                  </a:ext>
                </a:extLst>
              </p:cNvPr>
              <p:cNvSpPr txBox="1">
                <a:spLocks noRot="1" noChangeAspect="1" noMove="1" noResize="1" noEditPoints="1" noAdjustHandles="1" noChangeArrowheads="1" noChangeShapeType="1" noTextEdit="1"/>
              </p:cNvSpPr>
              <p:nvPr/>
            </p:nvSpPr>
            <p:spPr>
              <a:xfrm>
                <a:off x="1635246" y="5090326"/>
                <a:ext cx="8925250" cy="1653401"/>
              </a:xfrm>
              <a:prstGeom prst="rect">
                <a:avLst/>
              </a:prstGeom>
              <a:blipFill>
                <a:blip r:embed="rId5"/>
                <a:stretch>
                  <a:fillRect l="-1025" t="-4428" r="-683" b="-442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46A49DCB-2D21-40D2-B3C1-4914A486FE38}"/>
              </a:ext>
            </a:extLst>
          </p:cNvPr>
          <p:cNvSpPr>
            <a:spLocks noChangeArrowheads="1"/>
          </p:cNvSpPr>
          <p:nvPr/>
        </p:nvSpPr>
        <p:spPr bwMode="auto">
          <a:xfrm>
            <a:off x="1524000" y="1"/>
            <a:ext cx="9144000" cy="646331"/>
          </a:xfrm>
          <a:prstGeom prst="rect">
            <a:avLst/>
          </a:prstGeom>
          <a:noFill/>
          <a:ln w="9525">
            <a:no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dirty="0">
                <a:solidFill>
                  <a:srgbClr val="1A0DAB"/>
                </a:solidFill>
                <a:hlinkClick r:id="rId6"/>
              </a:rPr>
              <a:t>Generalized </a:t>
            </a:r>
            <a:r>
              <a:rPr lang="en-US" altLang="zh-CN" dirty="0">
                <a:solidFill>
                  <a:srgbClr val="DD4B39"/>
                </a:solidFill>
                <a:hlinkClick r:id="rId6"/>
              </a:rPr>
              <a:t>neural</a:t>
            </a:r>
            <a:r>
              <a:rPr lang="en-US" altLang="zh-CN" dirty="0">
                <a:solidFill>
                  <a:srgbClr val="1A0DAB"/>
                </a:solidFill>
                <a:hlinkClick r:id="rId6"/>
              </a:rPr>
              <a:t>-</a:t>
            </a:r>
            <a:r>
              <a:rPr lang="en-US" altLang="zh-CN" dirty="0">
                <a:solidFill>
                  <a:srgbClr val="DD4B39"/>
                </a:solidFill>
                <a:hlinkClick r:id="rId6"/>
              </a:rPr>
              <a:t>network representation </a:t>
            </a:r>
            <a:r>
              <a:rPr lang="en-US" altLang="zh-CN" dirty="0">
                <a:solidFill>
                  <a:srgbClr val="1A0DAB"/>
                </a:solidFill>
                <a:hlinkClick r:id="rId6"/>
              </a:rPr>
              <a:t>of </a:t>
            </a:r>
            <a:r>
              <a:rPr lang="en-US" altLang="zh-CN" dirty="0">
                <a:solidFill>
                  <a:srgbClr val="DD4B39"/>
                </a:solidFill>
                <a:hlinkClick r:id="rId6"/>
              </a:rPr>
              <a:t>high</a:t>
            </a:r>
            <a:r>
              <a:rPr lang="en-US" altLang="zh-CN" dirty="0">
                <a:solidFill>
                  <a:srgbClr val="1A0DAB"/>
                </a:solidFill>
                <a:hlinkClick r:id="rId6"/>
              </a:rPr>
              <a:t>-</a:t>
            </a:r>
            <a:r>
              <a:rPr lang="en-US" altLang="zh-CN" dirty="0">
                <a:solidFill>
                  <a:srgbClr val="DD4B39"/>
                </a:solidFill>
                <a:hlinkClick r:id="rId6"/>
              </a:rPr>
              <a:t>dimensional potential</a:t>
            </a:r>
            <a:r>
              <a:rPr lang="en-US" altLang="zh-CN" dirty="0">
                <a:solidFill>
                  <a:srgbClr val="1A0DAB"/>
                </a:solidFill>
                <a:hlinkClick r:id="rId6"/>
              </a:rPr>
              <a:t>-</a:t>
            </a:r>
            <a:r>
              <a:rPr lang="en-US" altLang="zh-CN" dirty="0">
                <a:solidFill>
                  <a:srgbClr val="DD4B39"/>
                </a:solidFill>
                <a:hlinkClick r:id="rId6"/>
              </a:rPr>
              <a:t>energy surfaces</a:t>
            </a:r>
            <a:r>
              <a:rPr lang="en-US" altLang="zh-CN" dirty="0">
                <a:solidFill>
                  <a:srgbClr val="DD4B39"/>
                </a:solidFill>
              </a:rPr>
              <a:t>  </a:t>
            </a:r>
            <a:r>
              <a:rPr lang="zh-CN" altLang="en-US" dirty="0">
                <a:solidFill>
                  <a:srgbClr val="DD4B39"/>
                </a:solidFill>
              </a:rPr>
              <a:t>（</a:t>
            </a:r>
            <a:r>
              <a:rPr lang="en-US" altLang="zh-CN" dirty="0">
                <a:solidFill>
                  <a:srgbClr val="006621"/>
                </a:solidFill>
              </a:rPr>
              <a:t> Physical review letters  2007</a:t>
            </a:r>
            <a:r>
              <a:rPr lang="zh-CN" altLang="en-US" dirty="0">
                <a:solidFill>
                  <a:srgbClr val="006621"/>
                </a:solidFill>
              </a:rPr>
              <a:t>，</a:t>
            </a:r>
            <a:r>
              <a:rPr lang="en-US" altLang="zh-CN" dirty="0">
                <a:solidFill>
                  <a:srgbClr val="006621"/>
                </a:solidFill>
              </a:rPr>
              <a:t>2025</a:t>
            </a:r>
            <a:r>
              <a:rPr lang="zh-CN" altLang="en-US" dirty="0">
                <a:solidFill>
                  <a:srgbClr val="DD4B39"/>
                </a:solidFill>
              </a:rPr>
              <a:t>）</a:t>
            </a:r>
            <a:endParaRPr lang="en-US" altLang="zh-CN" dirty="0">
              <a:solidFill>
                <a:srgbClr val="222222"/>
              </a:solidFill>
            </a:endParaRPr>
          </a:p>
        </p:txBody>
      </p:sp>
    </p:spTree>
    <p:extLst>
      <p:ext uri="{BB962C8B-B14F-4D97-AF65-F5344CB8AC3E}">
        <p14:creationId xmlns:p14="http://schemas.microsoft.com/office/powerpoint/2010/main" val="2354297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3097046-AC2F-4318-91A3-C4A461F0AFFC}"/>
              </a:ext>
            </a:extLst>
          </p:cNvPr>
          <p:cNvGrpSpPr/>
          <p:nvPr/>
        </p:nvGrpSpPr>
        <p:grpSpPr>
          <a:xfrm>
            <a:off x="1959529" y="1366678"/>
            <a:ext cx="8272941" cy="4124643"/>
            <a:chOff x="2528570" y="1768157"/>
            <a:chExt cx="6662420" cy="3321685"/>
          </a:xfrm>
        </p:grpSpPr>
        <p:grpSp>
          <p:nvGrpSpPr>
            <p:cNvPr id="15" name="Group 5">
              <a:extLst>
                <a:ext uri="{FF2B5EF4-FFF2-40B4-BE49-F238E27FC236}">
                  <a16:creationId xmlns:a16="http://schemas.microsoft.com/office/drawing/2014/main" id="{EC276FD5-CA5D-43C9-A12B-AB45ED18485A}"/>
                </a:ext>
              </a:extLst>
            </p:cNvPr>
            <p:cNvGrpSpPr/>
            <p:nvPr/>
          </p:nvGrpSpPr>
          <p:grpSpPr>
            <a:xfrm>
              <a:off x="2528570" y="1768157"/>
              <a:ext cx="6662420" cy="3321685"/>
              <a:chOff x="0" y="0"/>
              <a:chExt cx="8247063" cy="4394994"/>
            </a:xfrm>
          </p:grpSpPr>
          <p:sp>
            <p:nvSpPr>
              <p:cNvPr id="16" name="AutoShape 2">
                <a:extLst>
                  <a:ext uri="{FF2B5EF4-FFF2-40B4-BE49-F238E27FC236}">
                    <a16:creationId xmlns:a16="http://schemas.microsoft.com/office/drawing/2014/main" id="{15D69D77-1166-4858-A044-AD1988C6D7EA}"/>
                  </a:ext>
                </a:extLst>
              </p:cNvPr>
              <p:cNvSpPr/>
              <p:nvPr/>
            </p:nvSpPr>
            <p:spPr>
              <a:xfrm>
                <a:off x="914400" y="0"/>
                <a:ext cx="6407150" cy="4279107"/>
              </a:xfrm>
              <a:custGeom>
                <a:avLst/>
                <a:gdLst>
                  <a:gd name="txL" fmla="*/ 0 w 21600"/>
                  <a:gd name="txT" fmla="*/ 0 h 21600"/>
                  <a:gd name="txR" fmla="*/ 21600 w 21600"/>
                  <a:gd name="txB" fmla="*/ 21600 h 21600"/>
                </a:gdLst>
                <a:ahLst/>
                <a:cxnLst>
                  <a:cxn ang="0">
                    <a:pos x="950267850" y="423860208"/>
                  </a:cxn>
                  <a:cxn ang="0">
                    <a:pos x="950267850" y="423860208"/>
                  </a:cxn>
                  <a:cxn ang="0">
                    <a:pos x="950267850" y="423860208"/>
                  </a:cxn>
                  <a:cxn ang="0">
                    <a:pos x="950267850" y="423860208"/>
                  </a:cxn>
                </a:cxnLst>
                <a:rect l="txL" t="txT" r="txR" b="txB"/>
                <a:pathLst>
                  <a:path w="21600" h="21600">
                    <a:moveTo>
                      <a:pt x="21600" y="20453"/>
                    </a:moveTo>
                    <a:cubicBezTo>
                      <a:pt x="21600" y="21086"/>
                      <a:pt x="21251" y="21599"/>
                      <a:pt x="20820" y="21599"/>
                    </a:cubicBezTo>
                    <a:lnTo>
                      <a:pt x="779" y="21599"/>
                    </a:lnTo>
                    <a:cubicBezTo>
                      <a:pt x="348" y="21599"/>
                      <a:pt x="0" y="21086"/>
                      <a:pt x="0" y="20453"/>
                    </a:cubicBezTo>
                    <a:lnTo>
                      <a:pt x="0" y="1146"/>
                    </a:lnTo>
                    <a:cubicBezTo>
                      <a:pt x="0" y="513"/>
                      <a:pt x="348" y="0"/>
                      <a:pt x="779" y="0"/>
                    </a:cubicBezTo>
                    <a:lnTo>
                      <a:pt x="20820" y="0"/>
                    </a:lnTo>
                    <a:cubicBezTo>
                      <a:pt x="21251" y="0"/>
                      <a:pt x="21600" y="513"/>
                      <a:pt x="21600" y="1146"/>
                    </a:cubicBezTo>
                    <a:cubicBezTo>
                      <a:pt x="21600" y="1146"/>
                      <a:pt x="21600" y="20453"/>
                      <a:pt x="21600" y="20453"/>
                    </a:cubicBezTo>
                    <a:close/>
                  </a:path>
                </a:pathLst>
              </a:custGeom>
              <a:solidFill>
                <a:srgbClr val="484849">
                  <a:alpha val="100000"/>
                </a:srgbClr>
              </a:solidFill>
              <a:ln w="38100" cap="flat" cmpd="sng">
                <a:solidFill>
                  <a:srgbClr val="6E6D6E">
                    <a:alpha val="100000"/>
                  </a:srgbClr>
                </a:solidFill>
                <a:prstDash val="solid"/>
                <a:headEnd type="none" w="med" len="med"/>
                <a:tailEnd type="none" w="med" len="med"/>
              </a:ln>
            </p:spPr>
            <p:txBody>
              <a:bodyPr/>
              <a:lstStyle/>
              <a:p>
                <a:endParaRPr lang="zh-CN" altLang="en-US"/>
              </a:p>
            </p:txBody>
          </p:sp>
          <p:sp>
            <p:nvSpPr>
              <p:cNvPr id="17" name="AutoShape 3">
                <a:extLst>
                  <a:ext uri="{FF2B5EF4-FFF2-40B4-BE49-F238E27FC236}">
                    <a16:creationId xmlns:a16="http://schemas.microsoft.com/office/drawing/2014/main" id="{77959329-5B57-43C7-A81C-6BECEC72AD50}"/>
                  </a:ext>
                </a:extLst>
              </p:cNvPr>
              <p:cNvSpPr/>
              <p:nvPr/>
            </p:nvSpPr>
            <p:spPr>
              <a:xfrm>
                <a:off x="933450" y="12700"/>
                <a:ext cx="5091907" cy="4279107"/>
              </a:xfrm>
              <a:custGeom>
                <a:avLst/>
                <a:gdLst>
                  <a:gd name="txL" fmla="*/ 0 w 21600"/>
                  <a:gd name="txT" fmla="*/ 0 h 21600"/>
                  <a:gd name="txR" fmla="*/ 21600 w 21600"/>
                  <a:gd name="txB" fmla="*/ 21600 h 21600"/>
                </a:gdLst>
                <a:ahLst/>
                <a:cxnLst>
                  <a:cxn ang="0">
                    <a:pos x="600174120" y="423860208"/>
                  </a:cxn>
                  <a:cxn ang="0">
                    <a:pos x="600174120" y="423860208"/>
                  </a:cxn>
                  <a:cxn ang="0">
                    <a:pos x="600174120" y="423860208"/>
                  </a:cxn>
                  <a:cxn ang="0">
                    <a:pos x="600174120" y="423860208"/>
                  </a:cxn>
                </a:cxnLst>
                <a:rect l="txL" t="txT" r="txR" b="txB"/>
                <a:pathLst>
                  <a:path w="21600" h="21600">
                    <a:moveTo>
                      <a:pt x="21600" y="21599"/>
                    </a:moveTo>
                    <a:lnTo>
                      <a:pt x="980" y="21599"/>
                    </a:lnTo>
                    <a:cubicBezTo>
                      <a:pt x="438" y="21599"/>
                      <a:pt x="0" y="21086"/>
                      <a:pt x="0" y="20453"/>
                    </a:cubicBezTo>
                    <a:lnTo>
                      <a:pt x="0" y="1146"/>
                    </a:lnTo>
                    <a:cubicBezTo>
                      <a:pt x="0" y="513"/>
                      <a:pt x="438" y="0"/>
                      <a:pt x="980" y="0"/>
                    </a:cubicBezTo>
                    <a:lnTo>
                      <a:pt x="15217" y="0"/>
                    </a:lnTo>
                    <a:cubicBezTo>
                      <a:pt x="15217" y="0"/>
                      <a:pt x="21600" y="21599"/>
                      <a:pt x="21600" y="21599"/>
                    </a:cubicBezTo>
                    <a:close/>
                  </a:path>
                </a:pathLst>
              </a:custGeom>
              <a:solidFill>
                <a:srgbClr val="424242">
                  <a:alpha val="100000"/>
                </a:srgbClr>
              </a:solidFill>
              <a:ln w="9525">
                <a:noFill/>
              </a:ln>
            </p:spPr>
            <p:txBody>
              <a:bodyPr/>
              <a:lstStyle/>
              <a:p>
                <a:endParaRPr lang="zh-CN" altLang="en-US"/>
              </a:p>
            </p:txBody>
          </p:sp>
          <p:sp>
            <p:nvSpPr>
              <p:cNvPr id="18" name="AutoShape 4">
                <a:extLst>
                  <a:ext uri="{FF2B5EF4-FFF2-40B4-BE49-F238E27FC236}">
                    <a16:creationId xmlns:a16="http://schemas.microsoft.com/office/drawing/2014/main" id="{ECEE7558-1632-4F8F-B4B4-F2DB992D3740}"/>
                  </a:ext>
                </a:extLst>
              </p:cNvPr>
              <p:cNvSpPr/>
              <p:nvPr/>
            </p:nvSpPr>
            <p:spPr>
              <a:xfrm>
                <a:off x="4121150" y="36859"/>
                <a:ext cx="108744" cy="107157"/>
              </a:xfrm>
              <a:custGeom>
                <a:avLst/>
                <a:gdLst>
                  <a:gd name="txL" fmla="*/ 0 w 21600"/>
                  <a:gd name="txT" fmla="*/ 0 h 21600"/>
                  <a:gd name="txR" fmla="*/ 21600 w 21600"/>
                  <a:gd name="txB" fmla="*/ 21600 h 21600"/>
                </a:gdLst>
                <a:ahLst/>
                <a:cxnLst>
                  <a:cxn ang="0">
                    <a:pos x="273733" y="265804"/>
                  </a:cxn>
                  <a:cxn ang="0">
                    <a:pos x="273733" y="265804"/>
                  </a:cxn>
                  <a:cxn ang="0">
                    <a:pos x="273733" y="265804"/>
                  </a:cxn>
                  <a:cxn ang="0">
                    <a:pos x="273733" y="265804"/>
                  </a:cxn>
                </a:cxnLst>
                <a:rect l="txL" t="txT" r="txR" b="txB"/>
                <a:pathLst>
                  <a:path w="21600" h="21600">
                    <a:moveTo>
                      <a:pt x="21600" y="10794"/>
                    </a:moveTo>
                    <a:cubicBezTo>
                      <a:pt x="21600" y="16761"/>
                      <a:pt x="16755" y="21599"/>
                      <a:pt x="10791" y="21599"/>
                    </a:cubicBezTo>
                    <a:cubicBezTo>
                      <a:pt x="4831" y="21599"/>
                      <a:pt x="0" y="16761"/>
                      <a:pt x="0" y="10794"/>
                    </a:cubicBezTo>
                    <a:cubicBezTo>
                      <a:pt x="0" y="4832"/>
                      <a:pt x="4831" y="0"/>
                      <a:pt x="10791" y="0"/>
                    </a:cubicBezTo>
                    <a:cubicBezTo>
                      <a:pt x="16755" y="0"/>
                      <a:pt x="21600" y="4832"/>
                      <a:pt x="21600" y="10794"/>
                    </a:cubicBezTo>
                    <a:close/>
                  </a:path>
                </a:pathLst>
              </a:custGeom>
              <a:solidFill>
                <a:srgbClr val="232323">
                  <a:alpha val="100000"/>
                </a:srgbClr>
              </a:solidFill>
              <a:ln w="12700" cap="flat" cmpd="sng">
                <a:solidFill>
                  <a:srgbClr val="232323">
                    <a:alpha val="100000"/>
                  </a:srgbClr>
                </a:solidFill>
                <a:prstDash val="solid"/>
                <a:headEnd type="none" w="med" len="med"/>
                <a:tailEnd type="none" w="med" len="med"/>
              </a:ln>
            </p:spPr>
            <p:txBody>
              <a:bodyPr/>
              <a:lstStyle/>
              <a:p>
                <a:endParaRPr lang="zh-CN" altLang="en-US"/>
              </a:p>
            </p:txBody>
          </p:sp>
          <p:sp>
            <p:nvSpPr>
              <p:cNvPr id="19" name="AutoShape 5">
                <a:extLst>
                  <a:ext uri="{FF2B5EF4-FFF2-40B4-BE49-F238E27FC236}">
                    <a16:creationId xmlns:a16="http://schemas.microsoft.com/office/drawing/2014/main" id="{FB87CB06-CE89-4B16-A4EE-1700ECBA0506}"/>
                  </a:ext>
                </a:extLst>
              </p:cNvPr>
              <p:cNvSpPr/>
              <p:nvPr/>
            </p:nvSpPr>
            <p:spPr>
              <a:xfrm>
                <a:off x="1181100" y="196850"/>
                <a:ext cx="5899150" cy="3750469"/>
              </a:xfrm>
              <a:custGeom>
                <a:avLst/>
                <a:gdLst>
                  <a:gd name="txL" fmla="*/ 0 w 21600"/>
                  <a:gd name="txT" fmla="*/ 0 h 21600"/>
                  <a:gd name="txR" fmla="*/ 21600 w 21600"/>
                  <a:gd name="txB" fmla="*/ 21600 h 21600"/>
                </a:gdLst>
                <a:ahLst/>
                <a:cxnLst>
                  <a:cxn ang="0">
                    <a:pos x="805554878" y="325602349"/>
                  </a:cxn>
                  <a:cxn ang="0">
                    <a:pos x="805554878" y="325602349"/>
                  </a:cxn>
                  <a:cxn ang="0">
                    <a:pos x="805554878" y="325602349"/>
                  </a:cxn>
                  <a:cxn ang="0">
                    <a:pos x="805554878" y="325602349"/>
                  </a:cxn>
                </a:cxnLst>
                <a:rect l="txL" t="txT" r="txR" b="txB"/>
                <a:pathLst>
                  <a:path w="21600" h="21600">
                    <a:moveTo>
                      <a:pt x="21599" y="21599"/>
                    </a:moveTo>
                    <a:lnTo>
                      <a:pt x="0" y="21599"/>
                    </a:lnTo>
                    <a:lnTo>
                      <a:pt x="0" y="0"/>
                    </a:lnTo>
                    <a:lnTo>
                      <a:pt x="21599" y="0"/>
                    </a:lnTo>
                    <a:cubicBezTo>
                      <a:pt x="21599" y="0"/>
                      <a:pt x="21599" y="21599"/>
                      <a:pt x="21599" y="21599"/>
                    </a:cubicBezTo>
                    <a:close/>
                  </a:path>
                </a:pathLst>
              </a:custGeom>
              <a:solidFill>
                <a:srgbClr val="000000">
                  <a:alpha val="100000"/>
                </a:srgbClr>
              </a:solidFill>
              <a:ln w="9525">
                <a:noFill/>
              </a:ln>
            </p:spPr>
            <p:txBody>
              <a:bodyPr/>
              <a:lstStyle/>
              <a:p>
                <a:endParaRPr lang="zh-CN" altLang="en-US"/>
              </a:p>
            </p:txBody>
          </p:sp>
          <p:sp>
            <p:nvSpPr>
              <p:cNvPr id="20" name="AutoShape 6">
                <a:extLst>
                  <a:ext uri="{FF2B5EF4-FFF2-40B4-BE49-F238E27FC236}">
                    <a16:creationId xmlns:a16="http://schemas.microsoft.com/office/drawing/2014/main" id="{0ABE2DF1-C4A5-4E83-A168-78D854F26051}"/>
                  </a:ext>
                </a:extLst>
              </p:cNvPr>
              <p:cNvSpPr/>
              <p:nvPr/>
            </p:nvSpPr>
            <p:spPr>
              <a:xfrm>
                <a:off x="0" y="4152900"/>
                <a:ext cx="8247063" cy="242094"/>
              </a:xfrm>
              <a:custGeom>
                <a:avLst/>
                <a:gdLst>
                  <a:gd name="txL" fmla="*/ 0 w 21600"/>
                  <a:gd name="txT" fmla="*/ 0 h 21600"/>
                  <a:gd name="txR" fmla="*/ 21600 w 21600"/>
                  <a:gd name="txB" fmla="*/ 21600 h 21600"/>
                </a:gdLst>
                <a:ahLst/>
                <a:cxnLst>
                  <a:cxn ang="0">
                    <a:pos x="1574399453" y="1356702"/>
                  </a:cxn>
                  <a:cxn ang="0">
                    <a:pos x="1574399453" y="1356702"/>
                  </a:cxn>
                  <a:cxn ang="0">
                    <a:pos x="1574399453" y="1356702"/>
                  </a:cxn>
                  <a:cxn ang="0">
                    <a:pos x="1574399453" y="1356702"/>
                  </a:cxn>
                </a:cxnLst>
                <a:rect l="txL" t="txT" r="txR" b="txB"/>
                <a:pathLst>
                  <a:path w="21600" h="21600">
                    <a:moveTo>
                      <a:pt x="20999" y="0"/>
                    </a:moveTo>
                    <a:lnTo>
                      <a:pt x="20988" y="0"/>
                    </a:lnTo>
                    <a:lnTo>
                      <a:pt x="611" y="0"/>
                    </a:lnTo>
                    <a:lnTo>
                      <a:pt x="600" y="0"/>
                    </a:lnTo>
                    <a:cubicBezTo>
                      <a:pt x="268" y="0"/>
                      <a:pt x="0" y="4463"/>
                      <a:pt x="0" y="9970"/>
                    </a:cubicBezTo>
                    <a:lnTo>
                      <a:pt x="0" y="11632"/>
                    </a:lnTo>
                    <a:cubicBezTo>
                      <a:pt x="0" y="17137"/>
                      <a:pt x="268" y="21599"/>
                      <a:pt x="600" y="21599"/>
                    </a:cubicBezTo>
                    <a:lnTo>
                      <a:pt x="611" y="21599"/>
                    </a:lnTo>
                    <a:lnTo>
                      <a:pt x="20988" y="21599"/>
                    </a:lnTo>
                    <a:lnTo>
                      <a:pt x="20999" y="21599"/>
                    </a:lnTo>
                    <a:cubicBezTo>
                      <a:pt x="21331" y="21599"/>
                      <a:pt x="21600" y="17137"/>
                      <a:pt x="21600" y="11632"/>
                    </a:cubicBezTo>
                    <a:lnTo>
                      <a:pt x="21600" y="9970"/>
                    </a:lnTo>
                    <a:cubicBezTo>
                      <a:pt x="21600" y="4463"/>
                      <a:pt x="21331" y="0"/>
                      <a:pt x="20999" y="0"/>
                    </a:cubicBezTo>
                    <a:close/>
                  </a:path>
                </a:pathLst>
              </a:custGeom>
              <a:solidFill>
                <a:srgbClr val="7F7F7F">
                  <a:alpha val="100000"/>
                </a:srgbClr>
              </a:solidFill>
              <a:ln w="9525">
                <a:noFill/>
              </a:ln>
            </p:spPr>
            <p:txBody>
              <a:bodyPr/>
              <a:lstStyle/>
              <a:p>
                <a:endParaRPr lang="zh-CN" altLang="en-US"/>
              </a:p>
            </p:txBody>
          </p:sp>
          <p:sp>
            <p:nvSpPr>
              <p:cNvPr id="21" name="AutoShape 7">
                <a:extLst>
                  <a:ext uri="{FF2B5EF4-FFF2-40B4-BE49-F238E27FC236}">
                    <a16:creationId xmlns:a16="http://schemas.microsoft.com/office/drawing/2014/main" id="{D385E328-EB8D-4DE4-AAA3-641635D9FAC0}"/>
                  </a:ext>
                </a:extLst>
              </p:cNvPr>
              <p:cNvSpPr/>
              <p:nvPr/>
            </p:nvSpPr>
            <p:spPr>
              <a:xfrm>
                <a:off x="0" y="4152900"/>
                <a:ext cx="8247063" cy="130175"/>
              </a:xfrm>
              <a:custGeom>
                <a:avLst/>
                <a:gdLst>
                  <a:gd name="txL" fmla="*/ 0 w 21600"/>
                  <a:gd name="txT" fmla="*/ 0 h 21600"/>
                  <a:gd name="txR" fmla="*/ 21600 w 21600"/>
                  <a:gd name="txB" fmla="*/ 21600 h 21600"/>
                </a:gdLst>
                <a:ahLst/>
                <a:cxnLst>
                  <a:cxn ang="0">
                    <a:pos x="1574399453" y="392261"/>
                  </a:cxn>
                  <a:cxn ang="0">
                    <a:pos x="1574399453" y="392261"/>
                  </a:cxn>
                  <a:cxn ang="0">
                    <a:pos x="1574399453" y="392261"/>
                  </a:cxn>
                  <a:cxn ang="0">
                    <a:pos x="1574399453" y="392261"/>
                  </a:cxn>
                </a:cxnLst>
                <a:rect l="txL" t="txT" r="txR" b="txB"/>
                <a:pathLst>
                  <a:path w="21600" h="21600">
                    <a:moveTo>
                      <a:pt x="0" y="0"/>
                    </a:moveTo>
                    <a:lnTo>
                      <a:pt x="21599" y="0"/>
                    </a:lnTo>
                    <a:lnTo>
                      <a:pt x="21599" y="21599"/>
                    </a:lnTo>
                    <a:lnTo>
                      <a:pt x="0" y="21599"/>
                    </a:lnTo>
                    <a:cubicBezTo>
                      <a:pt x="0" y="21599"/>
                      <a:pt x="0" y="0"/>
                      <a:pt x="0" y="0"/>
                    </a:cubicBezTo>
                    <a:close/>
                  </a:path>
                </a:pathLst>
              </a:custGeom>
              <a:solidFill>
                <a:srgbClr val="AEABAB">
                  <a:alpha val="100000"/>
                </a:srgbClr>
              </a:solidFill>
              <a:ln w="9525">
                <a:noFill/>
              </a:ln>
            </p:spPr>
            <p:txBody>
              <a:bodyPr/>
              <a:lstStyle/>
              <a:p>
                <a:endParaRPr lang="zh-CN" altLang="en-US"/>
              </a:p>
            </p:txBody>
          </p:sp>
        </p:grpSp>
        <p:pic>
          <p:nvPicPr>
            <p:cNvPr id="22" name="图片 21">
              <a:extLst>
                <a:ext uri="{FF2B5EF4-FFF2-40B4-BE49-F238E27FC236}">
                  <a16:creationId xmlns:a16="http://schemas.microsoft.com/office/drawing/2014/main" id="{23F843A6-6366-44F0-8225-B1371A236A4A}"/>
                </a:ext>
              </a:extLst>
            </p:cNvPr>
            <p:cNvPicPr>
              <a:picLocks noChangeAspect="1"/>
            </p:cNvPicPr>
            <p:nvPr/>
          </p:nvPicPr>
          <p:blipFill>
            <a:blip r:embed="rId2"/>
            <a:stretch>
              <a:fillRect/>
            </a:stretch>
          </p:blipFill>
          <p:spPr>
            <a:xfrm>
              <a:off x="3482340" y="1877377"/>
              <a:ext cx="4766310" cy="2874010"/>
            </a:xfrm>
            <a:prstGeom prst="rect">
              <a:avLst/>
            </a:prstGeom>
          </p:spPr>
        </p:pic>
      </p:grpSp>
    </p:spTree>
    <p:extLst>
      <p:ext uri="{BB962C8B-B14F-4D97-AF65-F5344CB8AC3E}">
        <p14:creationId xmlns:p14="http://schemas.microsoft.com/office/powerpoint/2010/main" val="3955827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254726" y="2684357"/>
            <a:ext cx="7497445" cy="640715"/>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hangingPunct="1"/>
            <a:r>
              <a:rPr lang="zh-CN" altLang="en-US" sz="3200" b="1" dirty="0">
                <a:solidFill>
                  <a:schemeClr val="bg1"/>
                </a:solidFill>
                <a:latin typeface="Batang" panose="02030600000101010101" charset="-127"/>
                <a:ea typeface="Batang" panose="02030600000101010101" charset="-127"/>
                <a:sym typeface="+mn-ea"/>
              </a:rPr>
              <a:t>关于</a:t>
            </a:r>
            <a:r>
              <a:rPr lang="en-US" altLang="zh-CN" sz="3200" b="1" dirty="0">
                <a:solidFill>
                  <a:schemeClr val="bg1"/>
                </a:solidFill>
                <a:latin typeface="Batang" panose="02030600000101010101" charset="-127"/>
                <a:ea typeface="Batang" panose="02030600000101010101" charset="-127"/>
                <a:sym typeface="+mn-ea"/>
              </a:rPr>
              <a:t>QM9</a:t>
            </a:r>
          </a:p>
        </p:txBody>
      </p:sp>
      <p:sp>
        <p:nvSpPr>
          <p:cNvPr id="50" name="文本框 49"/>
          <p:cNvSpPr txBox="1"/>
          <p:nvPr/>
        </p:nvSpPr>
        <p:spPr>
          <a:xfrm>
            <a:off x="2478881" y="3771304"/>
            <a:ext cx="7273290" cy="369332"/>
          </a:xfrm>
          <a:prstGeom prst="rect">
            <a:avLst/>
          </a:prstGeom>
          <a:noFill/>
        </p:spPr>
        <p:txBody>
          <a:bodyPr wrap="square" rtlCol="0">
            <a:spAutoFit/>
          </a:bodyPr>
          <a:lstStyle/>
          <a:p>
            <a:pPr algn="ctr"/>
            <a:r>
              <a:rPr lang="zh-CN" altLang="en-US" b="1" dirty="0">
                <a:solidFill>
                  <a:srgbClr val="595959"/>
                </a:solidFill>
                <a:latin typeface="+mj-ea"/>
                <a:ea typeface="+mj-ea"/>
                <a:sym typeface="+mn-ea"/>
              </a:rPr>
              <a:t>以及计算化学中的一些常见数据库</a:t>
            </a:r>
            <a:endParaRPr lang="en-US" altLang="zh-CN" b="1" dirty="0">
              <a:solidFill>
                <a:srgbClr val="595959"/>
              </a:solidFill>
              <a:latin typeface="+mj-ea"/>
              <a:ea typeface="+mj-ea"/>
              <a:sym typeface="+mn-ea"/>
            </a:endParaRPr>
          </a:p>
        </p:txBody>
      </p:sp>
      <p:pic>
        <p:nvPicPr>
          <p:cNvPr id="2" name="图片 1" descr="8fc92adc44356ce84a5a2ad0faff9aa1"/>
          <p:cNvPicPr>
            <a:picLocks noChangeAspect="1"/>
          </p:cNvPicPr>
          <p:nvPr/>
        </p:nvPicPr>
        <p:blipFill>
          <a:blip r:embed="rId2"/>
          <a:srcRect r="71926" b="44391"/>
          <a:stretch>
            <a:fillRect/>
          </a:stretch>
        </p:blipFill>
        <p:spPr>
          <a:xfrm>
            <a:off x="4970779" y="100568"/>
            <a:ext cx="2250440" cy="2489835"/>
          </a:xfrm>
          <a:prstGeom prst="rect">
            <a:avLst/>
          </a:prstGeom>
        </p:spPr>
      </p:pic>
      <p:sp>
        <p:nvSpPr>
          <p:cNvPr id="6" name="Title 1">
            <a:extLst>
              <a:ext uri="{FF2B5EF4-FFF2-40B4-BE49-F238E27FC236}">
                <a16:creationId xmlns:a16="http://schemas.microsoft.com/office/drawing/2014/main" id="{BE2180CC-8FEA-4BC6-98DE-C9CE0BEA7C62}"/>
              </a:ext>
            </a:extLst>
          </p:cNvPr>
          <p:cNvSpPr txBox="1">
            <a:spLocks/>
          </p:cNvSpPr>
          <p:nvPr/>
        </p:nvSpPr>
        <p:spPr>
          <a:xfrm>
            <a:off x="2459122" y="4368752"/>
            <a:ext cx="7234237" cy="1188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3200" b="1" dirty="0">
                <a:solidFill>
                  <a:srgbClr val="080808"/>
                </a:solidFill>
                <a:latin typeface="Calibri" panose="020F0502020204030204" pitchFamily="34" charset="0"/>
                <a:ea typeface="黑体" panose="02010609060101010101" pitchFamily="49" charset="-122"/>
                <a:cs typeface="Calibri" panose="020F0502020204030204" pitchFamily="34" charset="0"/>
              </a:rPr>
              <a:t>Quantum chemistry structures and properties of 134 kilo molecules</a:t>
            </a:r>
            <a:endParaRPr kumimoji="0" lang="zh-CN" altLang="en-US" sz="3200" b="1" i="0" u="none" strike="noStrike" kern="1200" cap="none" spc="0" normalizeH="0" baseline="0" noProof="0" dirty="0">
              <a:ln>
                <a:noFill/>
              </a:ln>
              <a:solidFill>
                <a:srgbClr val="080808"/>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8" name="矩形 7">
            <a:extLst>
              <a:ext uri="{FF2B5EF4-FFF2-40B4-BE49-F238E27FC236}">
                <a16:creationId xmlns:a16="http://schemas.microsoft.com/office/drawing/2014/main" id="{DB2D4D4B-CDD6-4FFA-8B83-8B9F4D4E6315}"/>
              </a:ext>
            </a:extLst>
          </p:cNvPr>
          <p:cNvSpPr/>
          <p:nvPr/>
        </p:nvSpPr>
        <p:spPr>
          <a:xfrm>
            <a:off x="2254726" y="5458354"/>
            <a:ext cx="7632000"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2800" b="0" i="0" dirty="0">
                <a:solidFill>
                  <a:srgbClr val="222222"/>
                </a:solidFill>
                <a:effectLst/>
                <a:latin typeface="Arial" panose="020B0604020202020204" pitchFamily="34" charset="0"/>
              </a:rPr>
              <a:t> Scientific data</a:t>
            </a:r>
            <a:r>
              <a:rPr lang="zh-CN" altLang="en-US" sz="2800" b="1" kern="0" dirty="0">
                <a:solidFill>
                  <a:srgbClr val="0072BD"/>
                </a:solidFill>
                <a:latin typeface="Calibri"/>
                <a:ea typeface="微软雅黑"/>
              </a:rPr>
              <a:t>（</a:t>
            </a:r>
            <a:r>
              <a:rPr lang="en-US" altLang="zh-CN" sz="2800" b="1" kern="0" dirty="0">
                <a:solidFill>
                  <a:srgbClr val="0072BD"/>
                </a:solidFill>
                <a:latin typeface="Calibri"/>
                <a:ea typeface="微软雅黑"/>
              </a:rPr>
              <a:t>2014</a:t>
            </a:r>
            <a:r>
              <a:rPr lang="zh-CN" altLang="en-US" sz="2800" b="1" kern="0" dirty="0">
                <a:solidFill>
                  <a:srgbClr val="0072BD"/>
                </a:solidFill>
                <a:latin typeface="Calibri"/>
                <a:ea typeface="微软雅黑"/>
              </a:rPr>
              <a:t>）</a:t>
            </a:r>
            <a:endParaRPr lang="en-US" altLang="zh-CN" sz="2800" b="1" kern="0" dirty="0">
              <a:solidFill>
                <a:srgbClr val="0072BD"/>
              </a:solidFill>
              <a:latin typeface="Calibri"/>
              <a:ea typeface="微软雅黑"/>
            </a:endParaRPr>
          </a:p>
        </p:txBody>
      </p:sp>
    </p:spTree>
    <p:extLst>
      <p:ext uri="{BB962C8B-B14F-4D97-AF65-F5344CB8AC3E}">
        <p14:creationId xmlns:p14="http://schemas.microsoft.com/office/powerpoint/2010/main" val="232323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767FD1C-2836-43A6-9C91-340C5B71ECA4}"/>
                  </a:ext>
                </a:extLst>
              </p:cNvPr>
              <p:cNvSpPr>
                <a:spLocks noGrp="1"/>
              </p:cNvSpPr>
              <p:nvPr>
                <p:ph sz="quarter" idx="10"/>
              </p:nvPr>
            </p:nvSpPr>
            <p:spPr/>
            <p:txBody>
              <a:bodyPr/>
              <a:lstStyle/>
              <a:p>
                <a:pPr marL="0" indent="0">
                  <a:buNone/>
                </a:pPr>
                <a:r>
                  <a:rPr lang="en-US" altLang="zh-CN" dirty="0"/>
                  <a:t>Hohenberg-Kohn</a:t>
                </a:r>
                <a:r>
                  <a:rPr lang="zh-CN" altLang="en-US" dirty="0"/>
                  <a:t>第一原理：</a:t>
                </a:r>
                <a:endParaRPr lang="en-US" altLang="zh-CN" dirty="0"/>
              </a:p>
              <a:p>
                <a:r>
                  <a:rPr lang="zh-CN" altLang="en-US" dirty="0"/>
                  <a:t>多电子体系若其基态是非简并的，则该基态体系中核与电子的相互作用势能</a:t>
                </a:r>
                <a14:m>
                  <m:oMath xmlns:m="http://schemas.openxmlformats.org/officeDocument/2006/math">
                    <m:r>
                      <a:rPr lang="en-US" altLang="zh-CN" b="0" i="1" smtClean="0">
                        <a:latin typeface="Cambria Math" panose="02040503050406030204" pitchFamily="18" charset="0"/>
                      </a:rPr>
                      <m:t>𝑣</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oMath>
                </a14:m>
                <a:r>
                  <a:rPr lang="zh-CN" altLang="en-US" dirty="0"/>
                  <a:t>唯一地取决与体系的电子密度</a:t>
                </a:r>
                <a14:m>
                  <m:oMath xmlns:m="http://schemas.openxmlformats.org/officeDocument/2006/math">
                    <m:r>
                      <a:rPr lang="zh-CN" altLang="en-US" i="1" smtClean="0">
                        <a:latin typeface="Cambria Math" panose="02040503050406030204" pitchFamily="18" charset="0"/>
                      </a:rPr>
                      <m:t>𝜌</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𝑟</m:t>
                        </m:r>
                      </m:e>
                    </m:d>
                  </m:oMath>
                </a14:m>
                <a:endParaRPr lang="zh-CN" altLang="en-US" dirty="0"/>
              </a:p>
            </p:txBody>
          </p:sp>
        </mc:Choice>
        <mc:Fallback xmlns="">
          <p:sp>
            <p:nvSpPr>
              <p:cNvPr id="2" name="内容占位符 1">
                <a:extLst>
                  <a:ext uri="{FF2B5EF4-FFF2-40B4-BE49-F238E27FC236}">
                    <a16:creationId xmlns:a16="http://schemas.microsoft.com/office/drawing/2014/main" id="{5767FD1C-2836-43A6-9C91-340C5B71ECA4}"/>
                  </a:ext>
                </a:extLst>
              </p:cNvPr>
              <p:cNvSpPr>
                <a:spLocks noGrp="1" noRot="1" noChangeAspect="1" noMove="1" noResize="1" noEditPoints="1" noAdjustHandles="1" noChangeArrowheads="1" noChangeShapeType="1" noTextEdit="1"/>
              </p:cNvSpPr>
              <p:nvPr>
                <p:ph sz="quarter" idx="10"/>
              </p:nvPr>
            </p:nvSpPr>
            <p:spPr>
              <a:blipFill>
                <a:blip r:embed="rId2"/>
                <a:stretch>
                  <a:fillRect l="-1159" t="-231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75CA217-99FF-4BBA-AC35-4C2CBE35124B}"/>
              </a:ext>
            </a:extLst>
          </p:cNvPr>
          <p:cNvSpPr>
            <a:spLocks noGrp="1"/>
          </p:cNvSpPr>
          <p:nvPr>
            <p:ph type="title"/>
          </p:nvPr>
        </p:nvSpPr>
        <p:spPr/>
        <p:txBody>
          <a:bodyPr/>
          <a:lstStyle/>
          <a:p>
            <a:r>
              <a:rPr lang="zh-CN" altLang="en-US" dirty="0"/>
              <a:t>分子物理结构决定分子化学性质</a:t>
            </a:r>
          </a:p>
        </p:txBody>
      </p:sp>
      <p:pic>
        <p:nvPicPr>
          <p:cNvPr id="5" name="图片 4">
            <a:extLst>
              <a:ext uri="{FF2B5EF4-FFF2-40B4-BE49-F238E27FC236}">
                <a16:creationId xmlns:a16="http://schemas.microsoft.com/office/drawing/2014/main" id="{F91FDBB2-5742-4C6D-B169-6C8660C3827B}"/>
              </a:ext>
            </a:extLst>
          </p:cNvPr>
          <p:cNvPicPr>
            <a:picLocks noChangeAspect="1"/>
          </p:cNvPicPr>
          <p:nvPr/>
        </p:nvPicPr>
        <p:blipFill>
          <a:blip r:embed="rId3"/>
          <a:stretch>
            <a:fillRect/>
          </a:stretch>
        </p:blipFill>
        <p:spPr>
          <a:xfrm>
            <a:off x="1289049" y="3428999"/>
            <a:ext cx="4485436" cy="2520000"/>
          </a:xfrm>
          <a:prstGeom prst="rect">
            <a:avLst/>
          </a:prstGeom>
        </p:spPr>
      </p:pic>
      <p:pic>
        <p:nvPicPr>
          <p:cNvPr id="7" name="图片 6">
            <a:extLst>
              <a:ext uri="{FF2B5EF4-FFF2-40B4-BE49-F238E27FC236}">
                <a16:creationId xmlns:a16="http://schemas.microsoft.com/office/drawing/2014/main" id="{06952169-5D22-44D7-B53B-4A8298D824D3}"/>
              </a:ext>
            </a:extLst>
          </p:cNvPr>
          <p:cNvPicPr>
            <a:picLocks noChangeAspect="1"/>
          </p:cNvPicPr>
          <p:nvPr/>
        </p:nvPicPr>
        <p:blipFill>
          <a:blip r:embed="rId4"/>
          <a:stretch>
            <a:fillRect/>
          </a:stretch>
        </p:blipFill>
        <p:spPr>
          <a:xfrm>
            <a:off x="6906684" y="3428999"/>
            <a:ext cx="2520000" cy="2520000"/>
          </a:xfrm>
          <a:prstGeom prst="rect">
            <a:avLst/>
          </a:prstGeom>
        </p:spPr>
      </p:pic>
      <p:sp>
        <p:nvSpPr>
          <p:cNvPr id="8" name="文本框 7">
            <a:extLst>
              <a:ext uri="{FF2B5EF4-FFF2-40B4-BE49-F238E27FC236}">
                <a16:creationId xmlns:a16="http://schemas.microsoft.com/office/drawing/2014/main" id="{291D854F-0780-44DE-9C9C-B7A4D9ED28E0}"/>
              </a:ext>
            </a:extLst>
          </p:cNvPr>
          <p:cNvSpPr txBox="1"/>
          <p:nvPr/>
        </p:nvSpPr>
        <p:spPr>
          <a:xfrm>
            <a:off x="2289283" y="6197600"/>
            <a:ext cx="2484967" cy="369332"/>
          </a:xfrm>
          <a:prstGeom prst="rect">
            <a:avLst/>
          </a:prstGeom>
          <a:noFill/>
        </p:spPr>
        <p:txBody>
          <a:bodyPr wrap="square" rtlCol="0">
            <a:spAutoFit/>
          </a:bodyPr>
          <a:lstStyle/>
          <a:p>
            <a:pPr algn="ctr"/>
            <a:r>
              <a:rPr lang="en-US" altLang="zh-CN" dirty="0"/>
              <a:t>1</a:t>
            </a:r>
            <a:r>
              <a:rPr lang="zh-CN" altLang="en-US" dirty="0"/>
              <a:t>个分子，多个构型</a:t>
            </a:r>
          </a:p>
        </p:txBody>
      </p:sp>
      <p:sp>
        <p:nvSpPr>
          <p:cNvPr id="9" name="文本框 8">
            <a:extLst>
              <a:ext uri="{FF2B5EF4-FFF2-40B4-BE49-F238E27FC236}">
                <a16:creationId xmlns:a16="http://schemas.microsoft.com/office/drawing/2014/main" id="{BD4E7646-6E84-4B6B-BB8A-7FCD099590CA}"/>
              </a:ext>
            </a:extLst>
          </p:cNvPr>
          <p:cNvSpPr txBox="1"/>
          <p:nvPr/>
        </p:nvSpPr>
        <p:spPr>
          <a:xfrm>
            <a:off x="6924200" y="6197600"/>
            <a:ext cx="2484967" cy="369332"/>
          </a:xfrm>
          <a:prstGeom prst="rect">
            <a:avLst/>
          </a:prstGeom>
          <a:noFill/>
        </p:spPr>
        <p:txBody>
          <a:bodyPr wrap="square" rtlCol="0">
            <a:spAutoFit/>
          </a:bodyPr>
          <a:lstStyle/>
          <a:p>
            <a:pPr algn="ctr"/>
            <a:r>
              <a:rPr lang="en-US" altLang="zh-CN" dirty="0"/>
              <a:t>n</a:t>
            </a:r>
            <a:r>
              <a:rPr lang="zh-CN" altLang="en-US" dirty="0"/>
              <a:t>个分子，</a:t>
            </a:r>
            <a:r>
              <a:rPr lang="en-US" altLang="zh-CN" dirty="0"/>
              <a:t>n</a:t>
            </a:r>
            <a:r>
              <a:rPr lang="zh-CN" altLang="en-US" dirty="0"/>
              <a:t>个构型</a:t>
            </a:r>
          </a:p>
        </p:txBody>
      </p:sp>
    </p:spTree>
    <p:extLst>
      <p:ext uri="{BB962C8B-B14F-4D97-AF65-F5344CB8AC3E}">
        <p14:creationId xmlns:p14="http://schemas.microsoft.com/office/powerpoint/2010/main" val="4227116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7904AA-6163-4D6A-9A6B-03BF1676E7ED}"/>
              </a:ext>
            </a:extLst>
          </p:cNvPr>
          <p:cNvSpPr>
            <a:spLocks noGrp="1"/>
          </p:cNvSpPr>
          <p:nvPr>
            <p:ph sz="quarter" idx="10"/>
          </p:nvPr>
        </p:nvSpPr>
        <p:spPr>
          <a:xfrm>
            <a:off x="703037" y="1500049"/>
            <a:ext cx="10515600" cy="5273283"/>
          </a:xfrm>
        </p:spPr>
        <p:txBody>
          <a:bodyPr/>
          <a:lstStyle/>
          <a:p>
            <a:r>
              <a:rPr lang="zh-CN" altLang="en-US" dirty="0"/>
              <a:t>第一类是</a:t>
            </a:r>
            <a:r>
              <a:rPr lang="en-US" altLang="zh-CN" dirty="0"/>
              <a:t>GDB</a:t>
            </a:r>
            <a:r>
              <a:rPr lang="zh-CN" altLang="en-US" dirty="0"/>
              <a:t>数据集的子集。</a:t>
            </a:r>
            <a:r>
              <a:rPr lang="en-US" altLang="zh-CN" dirty="0"/>
              <a:t>GDB</a:t>
            </a:r>
            <a:r>
              <a:rPr lang="zh-CN" altLang="en-US" dirty="0"/>
              <a:t>数据集是</a:t>
            </a:r>
            <a:r>
              <a:rPr lang="en-US" altLang="zh-CN" dirty="0">
                <a:solidFill>
                  <a:srgbClr val="FF0000"/>
                </a:solidFill>
              </a:rPr>
              <a:t>SMILES</a:t>
            </a:r>
            <a:r>
              <a:rPr lang="zh-CN" altLang="en-US" dirty="0">
                <a:solidFill>
                  <a:srgbClr val="FF0000"/>
                </a:solidFill>
              </a:rPr>
              <a:t>字符串</a:t>
            </a:r>
            <a:r>
              <a:rPr lang="zh-CN" altLang="en-US" dirty="0"/>
              <a:t>的集合，</a:t>
            </a:r>
            <a:r>
              <a:rPr lang="en-US" altLang="zh-CN" dirty="0"/>
              <a:t>GDB-11</a:t>
            </a:r>
            <a:r>
              <a:rPr lang="zh-CN" altLang="en-US" dirty="0"/>
              <a:t>有</a:t>
            </a:r>
            <a:r>
              <a:rPr lang="en-US" altLang="zh-CN" dirty="0"/>
              <a:t>1</a:t>
            </a:r>
            <a:r>
              <a:rPr lang="zh-CN" altLang="en-US" dirty="0"/>
              <a:t>亿结构</a:t>
            </a:r>
            <a:r>
              <a:rPr lang="en-US" altLang="zh-CN" dirty="0"/>
              <a:t>[1]</a:t>
            </a:r>
            <a:r>
              <a:rPr lang="zh-CN" altLang="en-US" dirty="0"/>
              <a:t>，</a:t>
            </a:r>
            <a:r>
              <a:rPr lang="en-US" altLang="zh-CN" dirty="0"/>
              <a:t>GDB-13</a:t>
            </a:r>
            <a:r>
              <a:rPr lang="zh-CN" altLang="en-US" dirty="0"/>
              <a:t>有</a:t>
            </a:r>
            <a:r>
              <a:rPr lang="en-US" altLang="zh-CN" dirty="0"/>
              <a:t>10</a:t>
            </a:r>
            <a:r>
              <a:rPr lang="zh-CN" altLang="en-US" dirty="0"/>
              <a:t>亿</a:t>
            </a:r>
            <a:r>
              <a:rPr lang="en-US" altLang="zh-CN" dirty="0"/>
              <a:t>[2]</a:t>
            </a:r>
            <a:r>
              <a:rPr lang="zh-CN" altLang="en-US" dirty="0"/>
              <a:t>，</a:t>
            </a:r>
            <a:r>
              <a:rPr lang="en-US" altLang="zh-CN" dirty="0"/>
              <a:t>GDB-17</a:t>
            </a:r>
            <a:r>
              <a:rPr lang="zh-CN" altLang="en-US" dirty="0"/>
              <a:t>则达到了</a:t>
            </a:r>
            <a:r>
              <a:rPr lang="en-US" altLang="zh-CN" dirty="0"/>
              <a:t>1600</a:t>
            </a:r>
            <a:r>
              <a:rPr lang="zh-CN" altLang="en-US" dirty="0"/>
              <a:t>亿</a:t>
            </a:r>
            <a:r>
              <a:rPr lang="en-US" altLang="zh-CN" dirty="0"/>
              <a:t>[3]</a:t>
            </a:r>
            <a:r>
              <a:rPr lang="zh-CN" altLang="en-US" dirty="0"/>
              <a:t>，这些结构是通过图论的工具枚举而来的，可以用</a:t>
            </a:r>
            <a:r>
              <a:rPr lang="en-US" altLang="zh-CN" dirty="0" err="1"/>
              <a:t>OpenBabel</a:t>
            </a:r>
            <a:r>
              <a:rPr lang="en-US" altLang="zh-CN" dirty="0"/>
              <a:t>[4]</a:t>
            </a:r>
            <a:r>
              <a:rPr lang="zh-CN" altLang="en-US" dirty="0"/>
              <a:t>转换为坐标</a:t>
            </a:r>
            <a:r>
              <a:rPr lang="en-US" altLang="zh-CN" dirty="0"/>
              <a:t>[5]</a:t>
            </a:r>
            <a:r>
              <a:rPr lang="zh-CN" altLang="en-US" dirty="0"/>
              <a:t>。但是，这么多结构算</a:t>
            </a:r>
            <a:r>
              <a:rPr lang="en-US" altLang="zh-CN" dirty="0"/>
              <a:t>DFT</a:t>
            </a:r>
            <a:r>
              <a:rPr lang="zh-CN" altLang="en-US" dirty="0"/>
              <a:t>是个很庞大的计算量。</a:t>
            </a:r>
            <a:r>
              <a:rPr lang="en-US" altLang="zh-CN" dirty="0">
                <a:solidFill>
                  <a:srgbClr val="FF0000"/>
                </a:solidFill>
              </a:rPr>
              <a:t>QM7</a:t>
            </a:r>
            <a:r>
              <a:rPr lang="en-US" altLang="zh-CN" dirty="0"/>
              <a:t>[6]</a:t>
            </a:r>
            <a:r>
              <a:rPr lang="zh-CN" altLang="en-US" dirty="0"/>
              <a:t>和</a:t>
            </a:r>
            <a:r>
              <a:rPr lang="en-US" altLang="zh-CN" dirty="0">
                <a:solidFill>
                  <a:srgbClr val="FF0000"/>
                </a:solidFill>
              </a:rPr>
              <a:t>QM9</a:t>
            </a:r>
            <a:r>
              <a:rPr lang="en-US" altLang="zh-CN" dirty="0"/>
              <a:t>[7]</a:t>
            </a:r>
            <a:r>
              <a:rPr lang="zh-CN" altLang="en-US" dirty="0"/>
              <a:t>按原子数升序的顺序，分别从中取了</a:t>
            </a:r>
            <a:r>
              <a:rPr lang="en-US" altLang="zh-CN" dirty="0">
                <a:solidFill>
                  <a:srgbClr val="FF0000"/>
                </a:solidFill>
              </a:rPr>
              <a:t>7</a:t>
            </a:r>
            <a:r>
              <a:rPr lang="zh-CN" altLang="en-US" dirty="0">
                <a:solidFill>
                  <a:srgbClr val="FF0000"/>
                </a:solidFill>
              </a:rPr>
              <a:t>千</a:t>
            </a:r>
            <a:r>
              <a:rPr lang="zh-CN" altLang="en-US" dirty="0"/>
              <a:t>和</a:t>
            </a:r>
            <a:r>
              <a:rPr lang="en-US" altLang="zh-CN" dirty="0">
                <a:solidFill>
                  <a:srgbClr val="FF0000"/>
                </a:solidFill>
              </a:rPr>
              <a:t>13</a:t>
            </a:r>
            <a:r>
              <a:rPr lang="zh-CN" altLang="en-US" dirty="0">
                <a:solidFill>
                  <a:srgbClr val="FF0000"/>
                </a:solidFill>
              </a:rPr>
              <a:t>万个</a:t>
            </a:r>
            <a:r>
              <a:rPr lang="zh-CN" altLang="en-US" dirty="0"/>
              <a:t>结构算</a:t>
            </a:r>
            <a:r>
              <a:rPr lang="en-US" altLang="zh-CN" dirty="0"/>
              <a:t>DFT</a:t>
            </a:r>
            <a:r>
              <a:rPr lang="zh-CN" altLang="en-US" dirty="0"/>
              <a:t>，但局限性很大：只有稳定小分子的稳定结构，因此主要被用来测试模型的性能（如</a:t>
            </a:r>
            <a:r>
              <a:rPr lang="en-US" altLang="zh-CN" dirty="0"/>
              <a:t>Rupp[8]</a:t>
            </a:r>
            <a:r>
              <a:rPr lang="zh-CN" altLang="en-US" dirty="0"/>
              <a:t>、</a:t>
            </a:r>
            <a:r>
              <a:rPr lang="en-US" altLang="zh-CN" dirty="0" err="1"/>
              <a:t>Montavon</a:t>
            </a:r>
            <a:r>
              <a:rPr lang="en-US" altLang="zh-CN" dirty="0"/>
              <a:t>[9]</a:t>
            </a:r>
            <a:r>
              <a:rPr lang="zh-CN" altLang="en-US" dirty="0"/>
              <a:t>、</a:t>
            </a:r>
            <a:r>
              <a:rPr lang="en-US" altLang="zh-CN" dirty="0"/>
              <a:t>Chen[10]</a:t>
            </a:r>
            <a:r>
              <a:rPr lang="zh-CN" altLang="en-US" dirty="0"/>
              <a:t>、</a:t>
            </a:r>
            <a:r>
              <a:rPr lang="en-US" altLang="zh-CN" dirty="0" err="1"/>
              <a:t>Meuwly</a:t>
            </a:r>
            <a:r>
              <a:rPr lang="en-US" altLang="zh-CN" dirty="0"/>
              <a:t>[11]</a:t>
            </a:r>
            <a:r>
              <a:rPr lang="zh-CN" altLang="en-US" dirty="0"/>
              <a:t>）。</a:t>
            </a:r>
            <a:endParaRPr lang="en-US" altLang="zh-CN" dirty="0"/>
          </a:p>
          <a:p>
            <a:r>
              <a:rPr lang="zh-CN" altLang="en-US" dirty="0"/>
              <a:t>第二类是同一种分子的不同构象，如阿司匹林</a:t>
            </a:r>
            <a:r>
              <a:rPr lang="en-US" altLang="zh-CN" dirty="0"/>
              <a:t>[12]</a:t>
            </a:r>
            <a:r>
              <a:rPr lang="zh-CN" altLang="en-US" dirty="0"/>
              <a:t>和乙醇</a:t>
            </a:r>
            <a:r>
              <a:rPr lang="en-US" altLang="zh-CN" dirty="0"/>
              <a:t>[13]</a:t>
            </a:r>
            <a:r>
              <a:rPr lang="zh-CN" altLang="en-US" dirty="0"/>
              <a:t>常温下的</a:t>
            </a:r>
            <a:r>
              <a:rPr lang="en-US" altLang="zh-CN" dirty="0"/>
              <a:t>AIMD</a:t>
            </a:r>
            <a:r>
              <a:rPr lang="zh-CN" altLang="en-US" dirty="0"/>
              <a:t>轨迹，也被后人用于测试模型</a:t>
            </a:r>
            <a:r>
              <a:rPr lang="en-US" altLang="zh-CN" dirty="0"/>
              <a:t>[14]</a:t>
            </a:r>
            <a:r>
              <a:rPr lang="zh-CN" altLang="en-US" dirty="0"/>
              <a:t>。近期，</a:t>
            </a:r>
            <a:r>
              <a:rPr lang="en-US" altLang="zh-CN" dirty="0" err="1"/>
              <a:t>Roitberg</a:t>
            </a:r>
            <a:r>
              <a:rPr lang="en-US" altLang="zh-CN" dirty="0"/>
              <a:t> et al</a:t>
            </a:r>
            <a:r>
              <a:rPr lang="zh-CN" altLang="en-US" dirty="0"/>
              <a:t>将两种方法结合起来，让</a:t>
            </a:r>
            <a:r>
              <a:rPr lang="en-US" altLang="zh-CN" dirty="0"/>
              <a:t>5</a:t>
            </a:r>
            <a:r>
              <a:rPr lang="zh-CN" altLang="en-US" dirty="0"/>
              <a:t>万个分子产生了</a:t>
            </a:r>
            <a:r>
              <a:rPr lang="en-US" altLang="zh-CN" dirty="0"/>
              <a:t>2</a:t>
            </a:r>
            <a:r>
              <a:rPr lang="zh-CN" altLang="en-US" dirty="0"/>
              <a:t>千万个构象（</a:t>
            </a:r>
            <a:r>
              <a:rPr lang="en-US" altLang="zh-CN" dirty="0"/>
              <a:t>ANI-1</a:t>
            </a:r>
            <a:r>
              <a:rPr lang="zh-CN" altLang="en-US" dirty="0"/>
              <a:t>）</a:t>
            </a:r>
            <a:r>
              <a:rPr lang="en-US" altLang="zh-CN" dirty="0"/>
              <a:t>[15]</a:t>
            </a:r>
            <a:r>
              <a:rPr lang="zh-CN" altLang="en-US" dirty="0"/>
              <a:t>，之后进一步借助</a:t>
            </a:r>
            <a:r>
              <a:rPr lang="en-US" altLang="zh-CN" dirty="0"/>
              <a:t>active learning</a:t>
            </a:r>
            <a:r>
              <a:rPr lang="zh-CN" altLang="en-US" dirty="0"/>
              <a:t>和</a:t>
            </a:r>
            <a:r>
              <a:rPr lang="en-US" altLang="zh-CN" dirty="0"/>
              <a:t>transfer learning</a:t>
            </a:r>
            <a:r>
              <a:rPr lang="zh-CN" altLang="en-US" dirty="0"/>
              <a:t>得到了</a:t>
            </a:r>
            <a:r>
              <a:rPr lang="en-US" altLang="zh-CN" dirty="0"/>
              <a:t>ANI-1x[16]</a:t>
            </a:r>
            <a:r>
              <a:rPr lang="zh-CN" altLang="en-US" dirty="0"/>
              <a:t>和</a:t>
            </a:r>
            <a:r>
              <a:rPr lang="en-US" altLang="zh-CN" dirty="0"/>
              <a:t>ANI-1ccx[17][18]</a:t>
            </a:r>
            <a:r>
              <a:rPr lang="zh-CN" altLang="en-US" dirty="0"/>
              <a:t>，有望对药物开发带来帮助。</a:t>
            </a:r>
          </a:p>
        </p:txBody>
      </p:sp>
      <p:sp>
        <p:nvSpPr>
          <p:cNvPr id="3" name="标题 2">
            <a:extLst>
              <a:ext uri="{FF2B5EF4-FFF2-40B4-BE49-F238E27FC236}">
                <a16:creationId xmlns:a16="http://schemas.microsoft.com/office/drawing/2014/main" id="{8B2BDCFB-6C54-4B7D-92D3-1C434CAAEB3D}"/>
              </a:ext>
            </a:extLst>
          </p:cNvPr>
          <p:cNvSpPr>
            <a:spLocks noGrp="1"/>
          </p:cNvSpPr>
          <p:nvPr>
            <p:ph type="title"/>
          </p:nvPr>
        </p:nvSpPr>
        <p:spPr/>
        <p:txBody>
          <a:bodyPr/>
          <a:lstStyle/>
          <a:p>
            <a:r>
              <a:rPr lang="zh-CN" altLang="en-US" dirty="0"/>
              <a:t>训练势能面（</a:t>
            </a:r>
            <a:r>
              <a:rPr lang="en-US" altLang="zh-CN" dirty="0"/>
              <a:t>potential energy surface</a:t>
            </a:r>
            <a:r>
              <a:rPr lang="zh-CN" altLang="en-US" dirty="0"/>
              <a:t>）的数据集（</a:t>
            </a:r>
            <a:r>
              <a:rPr lang="en-US" altLang="zh-CN" dirty="0"/>
              <a:t>dataset</a:t>
            </a:r>
            <a:r>
              <a:rPr lang="zh-CN" altLang="en-US" dirty="0"/>
              <a:t>）</a:t>
            </a:r>
          </a:p>
        </p:txBody>
      </p:sp>
    </p:spTree>
    <p:extLst>
      <p:ext uri="{BB962C8B-B14F-4D97-AF65-F5344CB8AC3E}">
        <p14:creationId xmlns:p14="http://schemas.microsoft.com/office/powerpoint/2010/main" val="3313618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1C5C8-2C34-470F-8731-2C5BE05C0B14}"/>
              </a:ext>
            </a:extLst>
          </p:cNvPr>
          <p:cNvSpPr>
            <a:spLocks noGrp="1"/>
          </p:cNvSpPr>
          <p:nvPr>
            <p:ph type="title"/>
          </p:nvPr>
        </p:nvSpPr>
        <p:spPr/>
        <p:txBody>
          <a:bodyPr anchor="ctr" anchorCtr="0"/>
          <a:lstStyle/>
          <a:p>
            <a:r>
              <a:rPr lang="en-US" altLang="zh-CN" sz="3200" dirty="0"/>
              <a:t>QM 9——benchmark database for organic molecules</a:t>
            </a:r>
            <a:endParaRPr lang="zh-CN" altLang="en-US" sz="3200" dirty="0"/>
          </a:p>
        </p:txBody>
      </p:sp>
      <p:sp>
        <p:nvSpPr>
          <p:cNvPr id="3" name="内容占位符 2">
            <a:extLst>
              <a:ext uri="{FF2B5EF4-FFF2-40B4-BE49-F238E27FC236}">
                <a16:creationId xmlns:a16="http://schemas.microsoft.com/office/drawing/2014/main" id="{4280016B-3C30-44BB-AA66-47F569A85F75}"/>
              </a:ext>
            </a:extLst>
          </p:cNvPr>
          <p:cNvSpPr>
            <a:spLocks noGrp="1"/>
          </p:cNvSpPr>
          <p:nvPr>
            <p:ph sz="quarter" idx="10"/>
          </p:nvPr>
        </p:nvSpPr>
        <p:spPr>
          <a:xfrm>
            <a:off x="194219" y="1549312"/>
            <a:ext cx="4345290" cy="4477106"/>
          </a:xfrm>
        </p:spPr>
        <p:txBody>
          <a:bodyPr/>
          <a:lstStyle/>
          <a:p>
            <a:r>
              <a:rPr lang="zh-CN" altLang="en-US" dirty="0"/>
              <a:t>小有机分子：除了氢原子以外，最多包含</a:t>
            </a:r>
            <a:r>
              <a:rPr lang="en-US" altLang="zh-CN" dirty="0"/>
              <a:t>9</a:t>
            </a:r>
            <a:r>
              <a:rPr lang="zh-CN" altLang="en-US" dirty="0"/>
              <a:t>个碳、氧、氮、氟原子</a:t>
            </a:r>
          </a:p>
        </p:txBody>
      </p:sp>
      <p:sp>
        <p:nvSpPr>
          <p:cNvPr id="5" name="文本框 4">
            <a:extLst>
              <a:ext uri="{FF2B5EF4-FFF2-40B4-BE49-F238E27FC236}">
                <a16:creationId xmlns:a16="http://schemas.microsoft.com/office/drawing/2014/main" id="{17E2458E-3663-4486-A619-7361A5B9BD7D}"/>
              </a:ext>
            </a:extLst>
          </p:cNvPr>
          <p:cNvSpPr txBox="1"/>
          <p:nvPr/>
        </p:nvSpPr>
        <p:spPr>
          <a:xfrm>
            <a:off x="7283376" y="1053168"/>
            <a:ext cx="4040826" cy="424731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dirty="0"/>
              <a:t>A = "rotational_constant_A"</a:t>
            </a:r>
          </a:p>
          <a:p>
            <a:r>
              <a:rPr lang="zh-CN" altLang="en-US" dirty="0"/>
              <a:t>B = "rotational_constant_B"</a:t>
            </a:r>
          </a:p>
          <a:p>
            <a:r>
              <a:rPr lang="zh-CN" altLang="en-US" dirty="0"/>
              <a:t>C = "rotational_constant_C"</a:t>
            </a:r>
          </a:p>
          <a:p>
            <a:r>
              <a:rPr lang="zh-CN" altLang="en-US" dirty="0"/>
              <a:t>mu = "dipole_moment"</a:t>
            </a:r>
          </a:p>
          <a:p>
            <a:r>
              <a:rPr lang="zh-CN" altLang="en-US" dirty="0"/>
              <a:t>alpha = "isotropic_polarizability"</a:t>
            </a:r>
          </a:p>
          <a:p>
            <a:r>
              <a:rPr lang="zh-CN" altLang="en-US" dirty="0"/>
              <a:t>homo = "homo"</a:t>
            </a:r>
          </a:p>
          <a:p>
            <a:r>
              <a:rPr lang="zh-CN" altLang="en-US" dirty="0"/>
              <a:t>lumo = "lumo"</a:t>
            </a:r>
          </a:p>
          <a:p>
            <a:r>
              <a:rPr lang="zh-CN" altLang="en-US" dirty="0"/>
              <a:t>gap = "gap"</a:t>
            </a:r>
          </a:p>
          <a:p>
            <a:r>
              <a:rPr lang="zh-CN" altLang="en-US" dirty="0"/>
              <a:t>r2 = "electronic_spatial_extent"</a:t>
            </a:r>
          </a:p>
          <a:p>
            <a:r>
              <a:rPr lang="zh-CN" altLang="en-US" dirty="0"/>
              <a:t>zpve = "zpve"</a:t>
            </a:r>
          </a:p>
          <a:p>
            <a:r>
              <a:rPr lang="zh-CN" altLang="en-US" dirty="0"/>
              <a:t>U0 = "energy_U0"</a:t>
            </a:r>
          </a:p>
          <a:p>
            <a:r>
              <a:rPr lang="zh-CN" altLang="en-US" dirty="0"/>
              <a:t>U = "energy_U"</a:t>
            </a:r>
          </a:p>
          <a:p>
            <a:r>
              <a:rPr lang="zh-CN" altLang="en-US" dirty="0"/>
              <a:t>H = "enthalpy_H"</a:t>
            </a:r>
          </a:p>
          <a:p>
            <a:r>
              <a:rPr lang="zh-CN" altLang="en-US" dirty="0"/>
              <a:t>G = "free_energy"</a:t>
            </a:r>
          </a:p>
          <a:p>
            <a:r>
              <a:rPr lang="zh-CN" altLang="en-US" dirty="0"/>
              <a:t>Cv = "heat_capacity"</a:t>
            </a:r>
          </a:p>
        </p:txBody>
      </p:sp>
      <p:grpSp>
        <p:nvGrpSpPr>
          <p:cNvPr id="6" name="组合 5">
            <a:extLst>
              <a:ext uri="{FF2B5EF4-FFF2-40B4-BE49-F238E27FC236}">
                <a16:creationId xmlns:a16="http://schemas.microsoft.com/office/drawing/2014/main" id="{C91B7D83-82E4-42B4-9D3F-63BE87B6C048}"/>
              </a:ext>
            </a:extLst>
          </p:cNvPr>
          <p:cNvGrpSpPr/>
          <p:nvPr/>
        </p:nvGrpSpPr>
        <p:grpSpPr>
          <a:xfrm>
            <a:off x="1164653" y="2772163"/>
            <a:ext cx="2620574" cy="2536880"/>
            <a:chOff x="2505363" y="1318578"/>
            <a:chExt cx="3409752" cy="3301078"/>
          </a:xfrm>
        </p:grpSpPr>
        <p:grpSp>
          <p:nvGrpSpPr>
            <p:cNvPr id="7" name="组合 6">
              <a:extLst>
                <a:ext uri="{FF2B5EF4-FFF2-40B4-BE49-F238E27FC236}">
                  <a16:creationId xmlns:a16="http://schemas.microsoft.com/office/drawing/2014/main" id="{BE20D489-37B7-44B9-8E4E-11B30FB06705}"/>
                </a:ext>
              </a:extLst>
            </p:cNvPr>
            <p:cNvGrpSpPr/>
            <p:nvPr/>
          </p:nvGrpSpPr>
          <p:grpSpPr>
            <a:xfrm>
              <a:off x="2590187" y="1653540"/>
              <a:ext cx="3324928" cy="2962430"/>
              <a:chOff x="2763838" y="1363663"/>
              <a:chExt cx="3043237" cy="2711451"/>
            </a:xfrm>
          </p:grpSpPr>
          <p:sp>
            <p:nvSpPr>
              <p:cNvPr id="9" name="Freeform 5">
                <a:extLst>
                  <a:ext uri="{FF2B5EF4-FFF2-40B4-BE49-F238E27FC236}">
                    <a16:creationId xmlns:a16="http://schemas.microsoft.com/office/drawing/2014/main" id="{55742CF2-1A61-461C-BC4B-9561E846BAD8}"/>
                  </a:ext>
                </a:extLst>
              </p:cNvPr>
              <p:cNvSpPr/>
              <p:nvPr/>
            </p:nvSpPr>
            <p:spPr bwMode="auto">
              <a:xfrm>
                <a:off x="3560646" y="2173010"/>
                <a:ext cx="522207" cy="1895285"/>
              </a:xfrm>
              <a:custGeom>
                <a:avLst/>
                <a:gdLst>
                  <a:gd name="T0" fmla="*/ 100 w 166"/>
                  <a:gd name="T1" fmla="*/ 504 h 505"/>
                  <a:gd name="T2" fmla="*/ 133 w 166"/>
                  <a:gd name="T3" fmla="*/ 505 h 505"/>
                  <a:gd name="T4" fmla="*/ 14 w 166"/>
                  <a:gd name="T5" fmla="*/ 2 h 505"/>
                  <a:gd name="T6" fmla="*/ 0 w 166"/>
                  <a:gd name="T7" fmla="*/ 7 h 505"/>
                  <a:gd name="T8" fmla="*/ 100 w 166"/>
                  <a:gd name="T9" fmla="*/ 504 h 505"/>
                  <a:gd name="connsiteX0" fmla="*/ 6024 w 8433"/>
                  <a:gd name="connsiteY0" fmla="*/ 9948 h 9991"/>
                  <a:gd name="connsiteX1" fmla="*/ 8012 w 8433"/>
                  <a:gd name="connsiteY1" fmla="*/ 9991 h 9991"/>
                  <a:gd name="connsiteX2" fmla="*/ 843 w 8433"/>
                  <a:gd name="connsiteY2" fmla="*/ 8 h 9991"/>
                  <a:gd name="connsiteX3" fmla="*/ 0 w 8433"/>
                  <a:gd name="connsiteY3" fmla="*/ 107 h 9991"/>
                  <a:gd name="connsiteX4" fmla="*/ 6024 w 8433"/>
                  <a:gd name="connsiteY4" fmla="*/ 9948 h 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3" h="9991">
                    <a:moveTo>
                      <a:pt x="6024" y="9948"/>
                    </a:moveTo>
                    <a:cubicBezTo>
                      <a:pt x="6687" y="9948"/>
                      <a:pt x="7349" y="9991"/>
                      <a:pt x="8012" y="9991"/>
                    </a:cubicBezTo>
                    <a:cubicBezTo>
                      <a:pt x="8554" y="8565"/>
                      <a:pt x="10000" y="3750"/>
                      <a:pt x="843" y="8"/>
                    </a:cubicBezTo>
                    <a:cubicBezTo>
                      <a:pt x="60" y="-32"/>
                      <a:pt x="0" y="107"/>
                      <a:pt x="0" y="107"/>
                    </a:cubicBezTo>
                    <a:cubicBezTo>
                      <a:pt x="0" y="107"/>
                      <a:pt x="9458" y="3235"/>
                      <a:pt x="6024" y="9948"/>
                    </a:cubicBezTo>
                    <a:close/>
                  </a:path>
                </a:pathLst>
              </a:custGeom>
              <a:solidFill>
                <a:schemeClr val="accent3"/>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nvGrpSpPr>
              <p:cNvPr id="10" name="组合 9">
                <a:extLst>
                  <a:ext uri="{FF2B5EF4-FFF2-40B4-BE49-F238E27FC236}">
                    <a16:creationId xmlns:a16="http://schemas.microsoft.com/office/drawing/2014/main" id="{CC189170-7D4A-4E9A-87BA-64429107667F}"/>
                  </a:ext>
                </a:extLst>
              </p:cNvPr>
              <p:cNvGrpSpPr/>
              <p:nvPr/>
            </p:nvGrpSpPr>
            <p:grpSpPr>
              <a:xfrm>
                <a:off x="2763838" y="1363663"/>
                <a:ext cx="1660524" cy="1450975"/>
                <a:chOff x="2763838" y="1363663"/>
                <a:chExt cx="1660524" cy="1450975"/>
              </a:xfrm>
              <a:solidFill>
                <a:schemeClr val="accent1"/>
              </a:solidFill>
            </p:grpSpPr>
            <p:sp>
              <p:nvSpPr>
                <p:cNvPr id="23" name="Freeform 6">
                  <a:extLst>
                    <a:ext uri="{FF2B5EF4-FFF2-40B4-BE49-F238E27FC236}">
                      <a16:creationId xmlns:a16="http://schemas.microsoft.com/office/drawing/2014/main" id="{AF9280A2-16F3-43A1-95AA-F864EBD1D420}"/>
                    </a:ext>
                  </a:extLst>
                </p:cNvPr>
                <p:cNvSpPr/>
                <p:nvPr/>
              </p:nvSpPr>
              <p:spPr bwMode="auto">
                <a:xfrm>
                  <a:off x="2865438" y="1989138"/>
                  <a:ext cx="790575" cy="723900"/>
                </a:xfrm>
                <a:custGeom>
                  <a:avLst/>
                  <a:gdLst>
                    <a:gd name="T0" fmla="*/ 190 w 210"/>
                    <a:gd name="T1" fmla="*/ 44 h 192"/>
                    <a:gd name="T2" fmla="*/ 50 w 210"/>
                    <a:gd name="T3" fmla="*/ 192 h 192"/>
                    <a:gd name="T4" fmla="*/ 190 w 210"/>
                    <a:gd name="T5" fmla="*/ 44 h 192"/>
                  </a:gdLst>
                  <a:ahLst/>
                  <a:cxnLst>
                    <a:cxn ang="0">
                      <a:pos x="T0" y="T1"/>
                    </a:cxn>
                    <a:cxn ang="0">
                      <a:pos x="T2" y="T3"/>
                    </a:cxn>
                    <a:cxn ang="0">
                      <a:pos x="T4" y="T5"/>
                    </a:cxn>
                  </a:cxnLst>
                  <a:rect l="0" t="0" r="r" b="b"/>
                  <a:pathLst>
                    <a:path w="210" h="192">
                      <a:moveTo>
                        <a:pt x="190" y="44"/>
                      </a:moveTo>
                      <a:cubicBezTo>
                        <a:pt x="210" y="49"/>
                        <a:pt x="58" y="72"/>
                        <a:pt x="50" y="192"/>
                      </a:cubicBezTo>
                      <a:cubicBezTo>
                        <a:pt x="5" y="152"/>
                        <a:pt x="0" y="0"/>
                        <a:pt x="19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4" name="Freeform 7">
                  <a:extLst>
                    <a:ext uri="{FF2B5EF4-FFF2-40B4-BE49-F238E27FC236}">
                      <a16:creationId xmlns:a16="http://schemas.microsoft.com/office/drawing/2014/main" id="{71143816-25EF-4D43-880F-EC397923DCBF}"/>
                    </a:ext>
                  </a:extLst>
                </p:cNvPr>
                <p:cNvSpPr/>
                <p:nvPr/>
              </p:nvSpPr>
              <p:spPr bwMode="auto">
                <a:xfrm>
                  <a:off x="2967038" y="2125663"/>
                  <a:ext cx="644525" cy="688975"/>
                </a:xfrm>
                <a:custGeom>
                  <a:avLst/>
                  <a:gdLst>
                    <a:gd name="T0" fmla="*/ 171 w 171"/>
                    <a:gd name="T1" fmla="*/ 13 h 183"/>
                    <a:gd name="T2" fmla="*/ 171 w 171"/>
                    <a:gd name="T3" fmla="*/ 13 h 183"/>
                    <a:gd name="T4" fmla="*/ 152 w 171"/>
                    <a:gd name="T5" fmla="*/ 183 h 183"/>
                    <a:gd name="T6" fmla="*/ 171 w 171"/>
                    <a:gd name="T7" fmla="*/ 13 h 183"/>
                  </a:gdLst>
                  <a:ahLst/>
                  <a:cxnLst>
                    <a:cxn ang="0">
                      <a:pos x="T0" y="T1"/>
                    </a:cxn>
                    <a:cxn ang="0">
                      <a:pos x="T2" y="T3"/>
                    </a:cxn>
                    <a:cxn ang="0">
                      <a:pos x="T4" y="T5"/>
                    </a:cxn>
                    <a:cxn ang="0">
                      <a:pos x="T6" y="T7"/>
                    </a:cxn>
                  </a:cxnLst>
                  <a:rect l="0" t="0" r="r" b="b"/>
                  <a:pathLst>
                    <a:path w="171" h="183">
                      <a:moveTo>
                        <a:pt x="171" y="13"/>
                      </a:moveTo>
                      <a:cubicBezTo>
                        <a:pt x="171" y="13"/>
                        <a:pt x="171" y="13"/>
                        <a:pt x="171" y="13"/>
                      </a:cubicBezTo>
                      <a:cubicBezTo>
                        <a:pt x="132" y="0"/>
                        <a:pt x="0" y="69"/>
                        <a:pt x="152" y="183"/>
                      </a:cubicBezTo>
                      <a:cubicBezTo>
                        <a:pt x="149" y="144"/>
                        <a:pt x="119" y="38"/>
                        <a:pt x="17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5" name="Freeform 8">
                  <a:extLst>
                    <a:ext uri="{FF2B5EF4-FFF2-40B4-BE49-F238E27FC236}">
                      <a16:creationId xmlns:a16="http://schemas.microsoft.com/office/drawing/2014/main" id="{1FD96B2B-69BA-4A06-A032-DD6BCDD92897}"/>
                    </a:ext>
                  </a:extLst>
                </p:cNvPr>
                <p:cNvSpPr/>
                <p:nvPr/>
              </p:nvSpPr>
              <p:spPr bwMode="auto">
                <a:xfrm>
                  <a:off x="3595688" y="2041526"/>
                  <a:ext cx="708025" cy="622300"/>
                </a:xfrm>
                <a:custGeom>
                  <a:avLst/>
                  <a:gdLst>
                    <a:gd name="T0" fmla="*/ 1 w 188"/>
                    <a:gd name="T1" fmla="*/ 40 h 165"/>
                    <a:gd name="T2" fmla="*/ 8 w 188"/>
                    <a:gd name="T3" fmla="*/ 22 h 165"/>
                    <a:gd name="T4" fmla="*/ 130 w 188"/>
                    <a:gd name="T5" fmla="*/ 165 h 165"/>
                    <a:gd name="T6" fmla="*/ 1 w 188"/>
                    <a:gd name="T7" fmla="*/ 40 h 165"/>
                  </a:gdLst>
                  <a:ahLst/>
                  <a:cxnLst>
                    <a:cxn ang="0">
                      <a:pos x="T0" y="T1"/>
                    </a:cxn>
                    <a:cxn ang="0">
                      <a:pos x="T2" y="T3"/>
                    </a:cxn>
                    <a:cxn ang="0">
                      <a:pos x="T4" y="T5"/>
                    </a:cxn>
                    <a:cxn ang="0">
                      <a:pos x="T6" y="T7"/>
                    </a:cxn>
                  </a:cxnLst>
                  <a:rect l="0" t="0" r="r" b="b"/>
                  <a:pathLst>
                    <a:path w="188" h="165">
                      <a:moveTo>
                        <a:pt x="1" y="40"/>
                      </a:moveTo>
                      <a:cubicBezTo>
                        <a:pt x="6" y="36"/>
                        <a:pt x="0" y="24"/>
                        <a:pt x="8" y="22"/>
                      </a:cubicBezTo>
                      <a:cubicBezTo>
                        <a:pt x="69" y="0"/>
                        <a:pt x="188" y="35"/>
                        <a:pt x="130" y="165"/>
                      </a:cubicBezTo>
                      <a:cubicBezTo>
                        <a:pt x="127" y="108"/>
                        <a:pt x="98" y="54"/>
                        <a:pt x="1"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6" name="Freeform 9">
                  <a:extLst>
                    <a:ext uri="{FF2B5EF4-FFF2-40B4-BE49-F238E27FC236}">
                      <a16:creationId xmlns:a16="http://schemas.microsoft.com/office/drawing/2014/main" id="{B0369AF9-8FB9-4F8C-8F5C-D5E066C70A9B}"/>
                    </a:ext>
                  </a:extLst>
                </p:cNvPr>
                <p:cNvSpPr/>
                <p:nvPr/>
              </p:nvSpPr>
              <p:spPr bwMode="auto">
                <a:xfrm>
                  <a:off x="3565525" y="1670051"/>
                  <a:ext cx="858837" cy="669925"/>
                </a:xfrm>
                <a:custGeom>
                  <a:avLst/>
                  <a:gdLst>
                    <a:gd name="T0" fmla="*/ 0 w 228"/>
                    <a:gd name="T1" fmla="*/ 136 h 178"/>
                    <a:gd name="T2" fmla="*/ 195 w 228"/>
                    <a:gd name="T3" fmla="*/ 178 h 178"/>
                    <a:gd name="T4" fmla="*/ 0 w 228"/>
                    <a:gd name="T5" fmla="*/ 136 h 178"/>
                  </a:gdLst>
                  <a:ahLst/>
                  <a:cxnLst>
                    <a:cxn ang="0">
                      <a:pos x="T0" y="T1"/>
                    </a:cxn>
                    <a:cxn ang="0">
                      <a:pos x="T2" y="T3"/>
                    </a:cxn>
                    <a:cxn ang="0">
                      <a:pos x="T4" y="T5"/>
                    </a:cxn>
                  </a:cxnLst>
                  <a:rect l="0" t="0" r="r" b="b"/>
                  <a:pathLst>
                    <a:path w="228" h="178">
                      <a:moveTo>
                        <a:pt x="0" y="136"/>
                      </a:moveTo>
                      <a:cubicBezTo>
                        <a:pt x="24" y="123"/>
                        <a:pt x="169" y="81"/>
                        <a:pt x="195" y="178"/>
                      </a:cubicBezTo>
                      <a:cubicBezTo>
                        <a:pt x="228" y="70"/>
                        <a:pt x="91" y="0"/>
                        <a:pt x="0"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7" name="Freeform 10">
                  <a:extLst>
                    <a:ext uri="{FF2B5EF4-FFF2-40B4-BE49-F238E27FC236}">
                      <a16:creationId xmlns:a16="http://schemas.microsoft.com/office/drawing/2014/main" id="{B4435029-47E9-413E-9D5F-FEBFC9CD2E41}"/>
                    </a:ext>
                  </a:extLst>
                </p:cNvPr>
                <p:cNvSpPr/>
                <p:nvPr/>
              </p:nvSpPr>
              <p:spPr bwMode="auto">
                <a:xfrm>
                  <a:off x="3479800" y="1500188"/>
                  <a:ext cx="625475" cy="642938"/>
                </a:xfrm>
                <a:custGeom>
                  <a:avLst/>
                  <a:gdLst>
                    <a:gd name="T0" fmla="*/ 35 w 166"/>
                    <a:gd name="T1" fmla="*/ 171 h 171"/>
                    <a:gd name="T2" fmla="*/ 166 w 166"/>
                    <a:gd name="T3" fmla="*/ 93 h 171"/>
                    <a:gd name="T4" fmla="*/ 35 w 166"/>
                    <a:gd name="T5" fmla="*/ 171 h 171"/>
                  </a:gdLst>
                  <a:ahLst/>
                  <a:cxnLst>
                    <a:cxn ang="0">
                      <a:pos x="T0" y="T1"/>
                    </a:cxn>
                    <a:cxn ang="0">
                      <a:pos x="T2" y="T3"/>
                    </a:cxn>
                    <a:cxn ang="0">
                      <a:pos x="T4" y="T5"/>
                    </a:cxn>
                  </a:cxnLst>
                  <a:rect l="0" t="0" r="r" b="b"/>
                  <a:pathLst>
                    <a:path w="166" h="171">
                      <a:moveTo>
                        <a:pt x="35" y="171"/>
                      </a:moveTo>
                      <a:cubicBezTo>
                        <a:pt x="57" y="121"/>
                        <a:pt x="111" y="46"/>
                        <a:pt x="166" y="93"/>
                      </a:cubicBezTo>
                      <a:cubicBezTo>
                        <a:pt x="145" y="0"/>
                        <a:pt x="0" y="13"/>
                        <a:pt x="35" y="1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8" name="Freeform 11">
                  <a:extLst>
                    <a:ext uri="{FF2B5EF4-FFF2-40B4-BE49-F238E27FC236}">
                      <a16:creationId xmlns:a16="http://schemas.microsoft.com/office/drawing/2014/main" id="{581012E7-6C29-4070-A111-3AFEF303860A}"/>
                    </a:ext>
                  </a:extLst>
                </p:cNvPr>
                <p:cNvSpPr/>
                <p:nvPr/>
              </p:nvSpPr>
              <p:spPr bwMode="auto">
                <a:xfrm>
                  <a:off x="2763838" y="1585913"/>
                  <a:ext cx="828675" cy="628650"/>
                </a:xfrm>
                <a:custGeom>
                  <a:avLst/>
                  <a:gdLst>
                    <a:gd name="T0" fmla="*/ 220 w 220"/>
                    <a:gd name="T1" fmla="*/ 149 h 167"/>
                    <a:gd name="T2" fmla="*/ 196 w 220"/>
                    <a:gd name="T3" fmla="*/ 155 h 167"/>
                    <a:gd name="T4" fmla="*/ 25 w 220"/>
                    <a:gd name="T5" fmla="*/ 167 h 167"/>
                    <a:gd name="T6" fmla="*/ 220 w 220"/>
                    <a:gd name="T7" fmla="*/ 149 h 167"/>
                  </a:gdLst>
                  <a:ahLst/>
                  <a:cxnLst>
                    <a:cxn ang="0">
                      <a:pos x="T0" y="T1"/>
                    </a:cxn>
                    <a:cxn ang="0">
                      <a:pos x="T2" y="T3"/>
                    </a:cxn>
                    <a:cxn ang="0">
                      <a:pos x="T4" y="T5"/>
                    </a:cxn>
                    <a:cxn ang="0">
                      <a:pos x="T6" y="T7"/>
                    </a:cxn>
                  </a:cxnLst>
                  <a:rect l="0" t="0" r="r" b="b"/>
                  <a:pathLst>
                    <a:path w="220" h="167">
                      <a:moveTo>
                        <a:pt x="220" y="149"/>
                      </a:moveTo>
                      <a:cubicBezTo>
                        <a:pt x="213" y="147"/>
                        <a:pt x="203" y="159"/>
                        <a:pt x="196" y="155"/>
                      </a:cubicBezTo>
                      <a:cubicBezTo>
                        <a:pt x="151" y="136"/>
                        <a:pt x="83" y="101"/>
                        <a:pt x="25" y="167"/>
                      </a:cubicBezTo>
                      <a:cubicBezTo>
                        <a:pt x="0" y="78"/>
                        <a:pt x="126" y="0"/>
                        <a:pt x="220" y="1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9" name="Freeform 12">
                  <a:extLst>
                    <a:ext uri="{FF2B5EF4-FFF2-40B4-BE49-F238E27FC236}">
                      <a16:creationId xmlns:a16="http://schemas.microsoft.com/office/drawing/2014/main" id="{CDE201DC-6054-4117-A860-DE2750EDE6EB}"/>
                    </a:ext>
                  </a:extLst>
                </p:cNvPr>
                <p:cNvSpPr/>
                <p:nvPr/>
              </p:nvSpPr>
              <p:spPr bwMode="auto">
                <a:xfrm>
                  <a:off x="2947988" y="1470026"/>
                  <a:ext cx="554037" cy="730250"/>
                </a:xfrm>
                <a:custGeom>
                  <a:avLst/>
                  <a:gdLst>
                    <a:gd name="T0" fmla="*/ 147 w 147"/>
                    <a:gd name="T1" fmla="*/ 194 h 194"/>
                    <a:gd name="T2" fmla="*/ 0 w 147"/>
                    <a:gd name="T3" fmla="*/ 83 h 194"/>
                    <a:gd name="T4" fmla="*/ 147 w 147"/>
                    <a:gd name="T5" fmla="*/ 194 h 194"/>
                  </a:gdLst>
                  <a:ahLst/>
                  <a:cxnLst>
                    <a:cxn ang="0">
                      <a:pos x="T0" y="T1"/>
                    </a:cxn>
                    <a:cxn ang="0">
                      <a:pos x="T2" y="T3"/>
                    </a:cxn>
                    <a:cxn ang="0">
                      <a:pos x="T4" y="T5"/>
                    </a:cxn>
                  </a:cxnLst>
                  <a:rect l="0" t="0" r="r" b="b"/>
                  <a:pathLst>
                    <a:path w="147" h="194">
                      <a:moveTo>
                        <a:pt x="147" y="194"/>
                      </a:moveTo>
                      <a:cubicBezTo>
                        <a:pt x="120" y="120"/>
                        <a:pt x="37" y="78"/>
                        <a:pt x="0" y="83"/>
                      </a:cubicBezTo>
                      <a:cubicBezTo>
                        <a:pt x="18" y="0"/>
                        <a:pt x="145" y="75"/>
                        <a:pt x="147" y="1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30" name="Freeform 13">
                  <a:extLst>
                    <a:ext uri="{FF2B5EF4-FFF2-40B4-BE49-F238E27FC236}">
                      <a16:creationId xmlns:a16="http://schemas.microsoft.com/office/drawing/2014/main" id="{613B874C-217F-45D4-A52E-6082CE5CFAF3}"/>
                    </a:ext>
                  </a:extLst>
                </p:cNvPr>
                <p:cNvSpPr/>
                <p:nvPr/>
              </p:nvSpPr>
              <p:spPr bwMode="auto">
                <a:xfrm>
                  <a:off x="3224213" y="1363663"/>
                  <a:ext cx="688975" cy="742950"/>
                </a:xfrm>
                <a:custGeom>
                  <a:avLst/>
                  <a:gdLst>
                    <a:gd name="T0" fmla="*/ 79 w 183"/>
                    <a:gd name="T1" fmla="*/ 191 h 197"/>
                    <a:gd name="T2" fmla="*/ 95 w 183"/>
                    <a:gd name="T3" fmla="*/ 194 h 197"/>
                    <a:gd name="T4" fmla="*/ 183 w 183"/>
                    <a:gd name="T5" fmla="*/ 85 h 197"/>
                    <a:gd name="T6" fmla="*/ 79 w 183"/>
                    <a:gd name="T7" fmla="*/ 191 h 197"/>
                  </a:gdLst>
                  <a:ahLst/>
                  <a:cxnLst>
                    <a:cxn ang="0">
                      <a:pos x="T0" y="T1"/>
                    </a:cxn>
                    <a:cxn ang="0">
                      <a:pos x="T2" y="T3"/>
                    </a:cxn>
                    <a:cxn ang="0">
                      <a:pos x="T4" y="T5"/>
                    </a:cxn>
                    <a:cxn ang="0">
                      <a:pos x="T6" y="T7"/>
                    </a:cxn>
                  </a:cxnLst>
                  <a:rect l="0" t="0" r="r" b="b"/>
                  <a:pathLst>
                    <a:path w="183" h="197">
                      <a:moveTo>
                        <a:pt x="79" y="191"/>
                      </a:moveTo>
                      <a:cubicBezTo>
                        <a:pt x="83" y="197"/>
                        <a:pt x="90" y="189"/>
                        <a:pt x="95" y="194"/>
                      </a:cubicBezTo>
                      <a:cubicBezTo>
                        <a:pt x="96" y="178"/>
                        <a:pt x="56" y="38"/>
                        <a:pt x="183" y="85"/>
                      </a:cubicBezTo>
                      <a:cubicBezTo>
                        <a:pt x="95" y="0"/>
                        <a:pt x="0" y="95"/>
                        <a:pt x="7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sp>
            <p:nvSpPr>
              <p:cNvPr id="11" name="Freeform 14">
                <a:extLst>
                  <a:ext uri="{FF2B5EF4-FFF2-40B4-BE49-F238E27FC236}">
                    <a16:creationId xmlns:a16="http://schemas.microsoft.com/office/drawing/2014/main" id="{8FC3A46B-3DA3-43CB-9851-257C01EF2152}"/>
                  </a:ext>
                </a:extLst>
              </p:cNvPr>
              <p:cNvSpPr/>
              <p:nvPr/>
            </p:nvSpPr>
            <p:spPr bwMode="auto">
              <a:xfrm>
                <a:off x="3498850" y="2049463"/>
                <a:ext cx="165100" cy="165100"/>
              </a:xfrm>
              <a:custGeom>
                <a:avLst/>
                <a:gdLst>
                  <a:gd name="T0" fmla="*/ 42 w 44"/>
                  <a:gd name="T1" fmla="*/ 25 h 44"/>
                  <a:gd name="T2" fmla="*/ 19 w 44"/>
                  <a:gd name="T3" fmla="*/ 43 h 44"/>
                  <a:gd name="T4" fmla="*/ 1 w 44"/>
                  <a:gd name="T5" fmla="*/ 20 h 44"/>
                  <a:gd name="T6" fmla="*/ 24 w 44"/>
                  <a:gd name="T7" fmla="*/ 2 h 44"/>
                  <a:gd name="T8" fmla="*/ 42 w 44"/>
                  <a:gd name="T9" fmla="*/ 25 h 44"/>
                </a:gdLst>
                <a:ahLst/>
                <a:cxnLst>
                  <a:cxn ang="0">
                    <a:pos x="T0" y="T1"/>
                  </a:cxn>
                  <a:cxn ang="0">
                    <a:pos x="T2" y="T3"/>
                  </a:cxn>
                  <a:cxn ang="0">
                    <a:pos x="T4" y="T5"/>
                  </a:cxn>
                  <a:cxn ang="0">
                    <a:pos x="T6" y="T7"/>
                  </a:cxn>
                  <a:cxn ang="0">
                    <a:pos x="T8" y="T9"/>
                  </a:cxn>
                </a:cxnLst>
                <a:rect l="0" t="0" r="r" b="b"/>
                <a:pathLst>
                  <a:path w="44" h="44">
                    <a:moveTo>
                      <a:pt x="42" y="25"/>
                    </a:moveTo>
                    <a:cubicBezTo>
                      <a:pt x="41" y="36"/>
                      <a:pt x="30" y="44"/>
                      <a:pt x="19" y="43"/>
                    </a:cubicBezTo>
                    <a:cubicBezTo>
                      <a:pt x="7" y="41"/>
                      <a:pt x="0" y="31"/>
                      <a:pt x="1" y="20"/>
                    </a:cubicBezTo>
                    <a:cubicBezTo>
                      <a:pt x="2" y="8"/>
                      <a:pt x="13" y="0"/>
                      <a:pt x="24" y="2"/>
                    </a:cubicBezTo>
                    <a:cubicBezTo>
                      <a:pt x="36" y="3"/>
                      <a:pt x="44" y="14"/>
                      <a:pt x="42" y="25"/>
                    </a:cubicBezTo>
                    <a:close/>
                  </a:path>
                </a:pathLst>
              </a:custGeom>
              <a:solidFill>
                <a:schemeClr val="accent2"/>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2" name="Freeform 18">
                <a:extLst>
                  <a:ext uri="{FF2B5EF4-FFF2-40B4-BE49-F238E27FC236}">
                    <a16:creationId xmlns:a16="http://schemas.microsoft.com/office/drawing/2014/main" id="{35C13B49-7114-4207-8170-5293C8BBC3B0}"/>
                  </a:ext>
                </a:extLst>
              </p:cNvPr>
              <p:cNvSpPr/>
              <p:nvPr/>
            </p:nvSpPr>
            <p:spPr bwMode="auto">
              <a:xfrm>
                <a:off x="4130675" y="2565401"/>
                <a:ext cx="836612" cy="1509713"/>
              </a:xfrm>
              <a:custGeom>
                <a:avLst/>
                <a:gdLst>
                  <a:gd name="T0" fmla="*/ 30 w 222"/>
                  <a:gd name="T1" fmla="*/ 401 h 401"/>
                  <a:gd name="T2" fmla="*/ 219 w 222"/>
                  <a:gd name="T3" fmla="*/ 8 h 401"/>
                  <a:gd name="T4" fmla="*/ 208 w 222"/>
                  <a:gd name="T5" fmla="*/ 0 h 401"/>
                  <a:gd name="T6" fmla="*/ 0 w 222"/>
                  <a:gd name="T7" fmla="*/ 400 h 401"/>
                  <a:gd name="T8" fmla="*/ 30 w 222"/>
                  <a:gd name="T9" fmla="*/ 401 h 401"/>
                </a:gdLst>
                <a:ahLst/>
                <a:cxnLst>
                  <a:cxn ang="0">
                    <a:pos x="T0" y="T1"/>
                  </a:cxn>
                  <a:cxn ang="0">
                    <a:pos x="T2" y="T3"/>
                  </a:cxn>
                  <a:cxn ang="0">
                    <a:pos x="T4" y="T5"/>
                  </a:cxn>
                  <a:cxn ang="0">
                    <a:pos x="T6" y="T7"/>
                  </a:cxn>
                  <a:cxn ang="0">
                    <a:pos x="T8" y="T9"/>
                  </a:cxn>
                </a:cxnLst>
                <a:rect l="0" t="0" r="r" b="b"/>
                <a:pathLst>
                  <a:path w="222" h="401">
                    <a:moveTo>
                      <a:pt x="30" y="401"/>
                    </a:moveTo>
                    <a:cubicBezTo>
                      <a:pt x="49" y="191"/>
                      <a:pt x="162" y="172"/>
                      <a:pt x="219" y="8"/>
                    </a:cubicBezTo>
                    <a:cubicBezTo>
                      <a:pt x="222" y="3"/>
                      <a:pt x="220" y="2"/>
                      <a:pt x="208" y="0"/>
                    </a:cubicBezTo>
                    <a:cubicBezTo>
                      <a:pt x="163" y="151"/>
                      <a:pt x="19" y="175"/>
                      <a:pt x="0" y="400"/>
                    </a:cubicBezTo>
                    <a:cubicBezTo>
                      <a:pt x="10" y="400"/>
                      <a:pt x="20" y="401"/>
                      <a:pt x="30" y="401"/>
                    </a:cubicBezTo>
                    <a:close/>
                  </a:path>
                </a:pathLst>
              </a:custGeom>
              <a:solidFill>
                <a:schemeClr val="accent3"/>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nvGrpSpPr>
              <p:cNvPr id="13" name="组合 12">
                <a:extLst>
                  <a:ext uri="{FF2B5EF4-FFF2-40B4-BE49-F238E27FC236}">
                    <a16:creationId xmlns:a16="http://schemas.microsoft.com/office/drawing/2014/main" id="{BBDCF230-0FA2-4DB5-8E89-EF446E3E46EC}"/>
                  </a:ext>
                </a:extLst>
              </p:cNvPr>
              <p:cNvGrpSpPr/>
              <p:nvPr/>
            </p:nvGrpSpPr>
            <p:grpSpPr>
              <a:xfrm>
                <a:off x="4303713" y="1909763"/>
                <a:ext cx="1503362" cy="1325563"/>
                <a:chOff x="4303713" y="1909763"/>
                <a:chExt cx="1503362" cy="1325563"/>
              </a:xfrm>
              <a:solidFill>
                <a:schemeClr val="tx2"/>
              </a:solidFill>
            </p:grpSpPr>
            <p:sp>
              <p:nvSpPr>
                <p:cNvPr id="15" name="Freeform 19">
                  <a:extLst>
                    <a:ext uri="{FF2B5EF4-FFF2-40B4-BE49-F238E27FC236}">
                      <a16:creationId xmlns:a16="http://schemas.microsoft.com/office/drawing/2014/main" id="{97D17D1A-D795-402E-84BA-6EE1A1BBA770}"/>
                    </a:ext>
                  </a:extLst>
                </p:cNvPr>
                <p:cNvSpPr/>
                <p:nvPr/>
              </p:nvSpPr>
              <p:spPr bwMode="auto">
                <a:xfrm>
                  <a:off x="5019675" y="2614613"/>
                  <a:ext cx="527050" cy="620713"/>
                </a:xfrm>
                <a:custGeom>
                  <a:avLst/>
                  <a:gdLst>
                    <a:gd name="T0" fmla="*/ 0 w 140"/>
                    <a:gd name="T1" fmla="*/ 0 h 165"/>
                    <a:gd name="T2" fmla="*/ 10 w 140"/>
                    <a:gd name="T3" fmla="*/ 165 h 165"/>
                    <a:gd name="T4" fmla="*/ 0 w 140"/>
                    <a:gd name="T5" fmla="*/ 0 h 165"/>
                  </a:gdLst>
                  <a:ahLst/>
                  <a:cxnLst>
                    <a:cxn ang="0">
                      <a:pos x="T0" y="T1"/>
                    </a:cxn>
                    <a:cxn ang="0">
                      <a:pos x="T2" y="T3"/>
                    </a:cxn>
                    <a:cxn ang="0">
                      <a:pos x="T4" y="T5"/>
                    </a:cxn>
                  </a:cxnLst>
                  <a:rect l="0" t="0" r="r" b="b"/>
                  <a:pathLst>
                    <a:path w="140" h="165">
                      <a:moveTo>
                        <a:pt x="0" y="0"/>
                      </a:moveTo>
                      <a:cubicBezTo>
                        <a:pt x="26" y="4"/>
                        <a:pt x="92" y="55"/>
                        <a:pt x="10" y="165"/>
                      </a:cubicBezTo>
                      <a:cubicBezTo>
                        <a:pt x="116" y="134"/>
                        <a:pt x="14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6" name="Freeform 20">
                  <a:extLst>
                    <a:ext uri="{FF2B5EF4-FFF2-40B4-BE49-F238E27FC236}">
                      <a16:creationId xmlns:a16="http://schemas.microsoft.com/office/drawing/2014/main" id="{8206D01C-6121-405C-A4E0-15F44301DCFE}"/>
                    </a:ext>
                  </a:extLst>
                </p:cNvPr>
                <p:cNvSpPr/>
                <p:nvPr/>
              </p:nvSpPr>
              <p:spPr bwMode="auto">
                <a:xfrm>
                  <a:off x="4813300" y="2546351"/>
                  <a:ext cx="587375" cy="573088"/>
                </a:xfrm>
                <a:custGeom>
                  <a:avLst/>
                  <a:gdLst>
                    <a:gd name="T0" fmla="*/ 22 w 156"/>
                    <a:gd name="T1" fmla="*/ 2 h 152"/>
                    <a:gd name="T2" fmla="*/ 22 w 156"/>
                    <a:gd name="T3" fmla="*/ 2 h 152"/>
                    <a:gd name="T4" fmla="*/ 0 w 156"/>
                    <a:gd name="T5" fmla="*/ 152 h 152"/>
                    <a:gd name="T6" fmla="*/ 22 w 156"/>
                    <a:gd name="T7" fmla="*/ 2 h 152"/>
                  </a:gdLst>
                  <a:ahLst/>
                  <a:cxnLst>
                    <a:cxn ang="0">
                      <a:pos x="T0" y="T1"/>
                    </a:cxn>
                    <a:cxn ang="0">
                      <a:pos x="T2" y="T3"/>
                    </a:cxn>
                    <a:cxn ang="0">
                      <a:pos x="T4" y="T5"/>
                    </a:cxn>
                    <a:cxn ang="0">
                      <a:pos x="T6" y="T7"/>
                    </a:cxn>
                  </a:cxnLst>
                  <a:rect l="0" t="0" r="r" b="b"/>
                  <a:pathLst>
                    <a:path w="156" h="152">
                      <a:moveTo>
                        <a:pt x="22" y="2"/>
                      </a:moveTo>
                      <a:cubicBezTo>
                        <a:pt x="22" y="2"/>
                        <a:pt x="22" y="2"/>
                        <a:pt x="22" y="2"/>
                      </a:cubicBezTo>
                      <a:cubicBezTo>
                        <a:pt x="58" y="0"/>
                        <a:pt x="156" y="88"/>
                        <a:pt x="0" y="152"/>
                      </a:cubicBezTo>
                      <a:cubicBezTo>
                        <a:pt x="11" y="120"/>
                        <a:pt x="61" y="36"/>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7" name="Freeform 21">
                  <a:extLst>
                    <a:ext uri="{FF2B5EF4-FFF2-40B4-BE49-F238E27FC236}">
                      <a16:creationId xmlns:a16="http://schemas.microsoft.com/office/drawing/2014/main" id="{06B4DF3E-F85B-40F2-8722-D419CFF7883B}"/>
                    </a:ext>
                  </a:extLst>
                </p:cNvPr>
                <p:cNvSpPr/>
                <p:nvPr/>
              </p:nvSpPr>
              <p:spPr bwMode="auto">
                <a:xfrm>
                  <a:off x="4416425" y="2328863"/>
                  <a:ext cx="539750" cy="519113"/>
                </a:xfrm>
                <a:custGeom>
                  <a:avLst/>
                  <a:gdLst>
                    <a:gd name="T0" fmla="*/ 139 w 143"/>
                    <a:gd name="T1" fmla="*/ 71 h 138"/>
                    <a:gd name="T2" fmla="*/ 137 w 143"/>
                    <a:gd name="T3" fmla="*/ 54 h 138"/>
                    <a:gd name="T4" fmla="*/ 64 w 143"/>
                    <a:gd name="T5" fmla="*/ 138 h 138"/>
                    <a:gd name="T6" fmla="*/ 139 w 143"/>
                    <a:gd name="T7" fmla="*/ 71 h 138"/>
                  </a:gdLst>
                  <a:ahLst/>
                  <a:cxnLst>
                    <a:cxn ang="0">
                      <a:pos x="T0" y="T1"/>
                    </a:cxn>
                    <a:cxn ang="0">
                      <a:pos x="T2" y="T3"/>
                    </a:cxn>
                    <a:cxn ang="0">
                      <a:pos x="T4" y="T5"/>
                    </a:cxn>
                    <a:cxn ang="0">
                      <a:pos x="T6" y="T7"/>
                    </a:cxn>
                  </a:cxnLst>
                  <a:rect l="0" t="0" r="r" b="b"/>
                  <a:pathLst>
                    <a:path w="143" h="138">
                      <a:moveTo>
                        <a:pt x="139" y="71"/>
                      </a:moveTo>
                      <a:cubicBezTo>
                        <a:pt x="135" y="67"/>
                        <a:pt x="143" y="58"/>
                        <a:pt x="137" y="54"/>
                      </a:cubicBezTo>
                      <a:cubicBezTo>
                        <a:pt x="69" y="0"/>
                        <a:pt x="0" y="73"/>
                        <a:pt x="64" y="138"/>
                      </a:cubicBezTo>
                      <a:cubicBezTo>
                        <a:pt x="51" y="96"/>
                        <a:pt x="72" y="53"/>
                        <a:pt x="13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8" name="Freeform 22">
                  <a:extLst>
                    <a:ext uri="{FF2B5EF4-FFF2-40B4-BE49-F238E27FC236}">
                      <a16:creationId xmlns:a16="http://schemas.microsoft.com/office/drawing/2014/main" id="{EB995D6D-C780-4F9F-8C93-DDA68685671B}"/>
                    </a:ext>
                  </a:extLst>
                </p:cNvPr>
                <p:cNvSpPr/>
                <p:nvPr/>
              </p:nvSpPr>
              <p:spPr bwMode="auto">
                <a:xfrm>
                  <a:off x="4303713" y="2068513"/>
                  <a:ext cx="674687" cy="512763"/>
                </a:xfrm>
                <a:custGeom>
                  <a:avLst/>
                  <a:gdLst>
                    <a:gd name="T0" fmla="*/ 179 w 179"/>
                    <a:gd name="T1" fmla="*/ 136 h 136"/>
                    <a:gd name="T2" fmla="*/ 3 w 179"/>
                    <a:gd name="T3" fmla="*/ 128 h 136"/>
                    <a:gd name="T4" fmla="*/ 179 w 179"/>
                    <a:gd name="T5" fmla="*/ 136 h 136"/>
                  </a:gdLst>
                  <a:ahLst/>
                  <a:cxnLst>
                    <a:cxn ang="0">
                      <a:pos x="T0" y="T1"/>
                    </a:cxn>
                    <a:cxn ang="0">
                      <a:pos x="T2" y="T3"/>
                    </a:cxn>
                    <a:cxn ang="0">
                      <a:pos x="T4" y="T5"/>
                    </a:cxn>
                  </a:cxnLst>
                  <a:rect l="0" t="0" r="r" b="b"/>
                  <a:pathLst>
                    <a:path w="179" h="136">
                      <a:moveTo>
                        <a:pt x="179" y="136"/>
                      </a:moveTo>
                      <a:cubicBezTo>
                        <a:pt x="162" y="119"/>
                        <a:pt x="47" y="52"/>
                        <a:pt x="3" y="128"/>
                      </a:cubicBezTo>
                      <a:cubicBezTo>
                        <a:pt x="0" y="29"/>
                        <a:pt x="132" y="0"/>
                        <a:pt x="179"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9" name="Freeform 23">
                  <a:extLst>
                    <a:ext uri="{FF2B5EF4-FFF2-40B4-BE49-F238E27FC236}">
                      <a16:creationId xmlns:a16="http://schemas.microsoft.com/office/drawing/2014/main" id="{B764CF4F-9781-499D-BF8E-579E85B2D4DB}"/>
                    </a:ext>
                  </a:extLst>
                </p:cNvPr>
                <p:cNvSpPr/>
                <p:nvPr/>
              </p:nvSpPr>
              <p:spPr bwMode="auto">
                <a:xfrm>
                  <a:off x="4586288" y="1909763"/>
                  <a:ext cx="598487" cy="644525"/>
                </a:xfrm>
                <a:custGeom>
                  <a:avLst/>
                  <a:gdLst>
                    <a:gd name="T0" fmla="*/ 95 w 159"/>
                    <a:gd name="T1" fmla="*/ 171 h 171"/>
                    <a:gd name="T2" fmla="*/ 0 w 159"/>
                    <a:gd name="T3" fmla="*/ 75 h 171"/>
                    <a:gd name="T4" fmla="*/ 95 w 159"/>
                    <a:gd name="T5" fmla="*/ 171 h 171"/>
                  </a:gdLst>
                  <a:ahLst/>
                  <a:cxnLst>
                    <a:cxn ang="0">
                      <a:pos x="T0" y="T1"/>
                    </a:cxn>
                    <a:cxn ang="0">
                      <a:pos x="T2" y="T3"/>
                    </a:cxn>
                    <a:cxn ang="0">
                      <a:pos x="T4" y="T5"/>
                    </a:cxn>
                  </a:cxnLst>
                  <a:rect l="0" t="0" r="r" b="b"/>
                  <a:pathLst>
                    <a:path w="159" h="171">
                      <a:moveTo>
                        <a:pt x="95" y="171"/>
                      </a:moveTo>
                      <a:cubicBezTo>
                        <a:pt x="86" y="124"/>
                        <a:pt x="57" y="47"/>
                        <a:pt x="0" y="75"/>
                      </a:cubicBezTo>
                      <a:cubicBezTo>
                        <a:pt x="38" y="0"/>
                        <a:pt x="159" y="44"/>
                        <a:pt x="95" y="1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0" name="Freeform 24">
                  <a:extLst>
                    <a:ext uri="{FF2B5EF4-FFF2-40B4-BE49-F238E27FC236}">
                      <a16:creationId xmlns:a16="http://schemas.microsoft.com/office/drawing/2014/main" id="{7F2B1AC5-9B89-4792-93DA-B067A6A4B65B}"/>
                    </a:ext>
                  </a:extLst>
                </p:cNvPr>
                <p:cNvSpPr/>
                <p:nvPr/>
              </p:nvSpPr>
              <p:spPr bwMode="auto">
                <a:xfrm>
                  <a:off x="4959350" y="2244726"/>
                  <a:ext cx="847725" cy="704850"/>
                </a:xfrm>
                <a:custGeom>
                  <a:avLst/>
                  <a:gdLst>
                    <a:gd name="T0" fmla="*/ 0 w 225"/>
                    <a:gd name="T1" fmla="*/ 89 h 187"/>
                    <a:gd name="T2" fmla="*/ 18 w 225"/>
                    <a:gd name="T3" fmla="*/ 102 h 187"/>
                    <a:gd name="T4" fmla="*/ 174 w 225"/>
                    <a:gd name="T5" fmla="*/ 187 h 187"/>
                    <a:gd name="T6" fmla="*/ 0 w 225"/>
                    <a:gd name="T7" fmla="*/ 89 h 187"/>
                  </a:gdLst>
                  <a:ahLst/>
                  <a:cxnLst>
                    <a:cxn ang="0">
                      <a:pos x="T0" y="T1"/>
                    </a:cxn>
                    <a:cxn ang="0">
                      <a:pos x="T2" y="T3"/>
                    </a:cxn>
                    <a:cxn ang="0">
                      <a:pos x="T4" y="T5"/>
                    </a:cxn>
                    <a:cxn ang="0">
                      <a:pos x="T6" y="T7"/>
                    </a:cxn>
                  </a:cxnLst>
                  <a:rect l="0" t="0" r="r" b="b"/>
                  <a:pathLst>
                    <a:path w="225" h="187">
                      <a:moveTo>
                        <a:pt x="0" y="89"/>
                      </a:moveTo>
                      <a:cubicBezTo>
                        <a:pt x="7" y="89"/>
                        <a:pt x="11" y="102"/>
                        <a:pt x="18" y="102"/>
                      </a:cubicBezTo>
                      <a:cubicBezTo>
                        <a:pt x="61" y="102"/>
                        <a:pt x="150" y="113"/>
                        <a:pt x="174" y="187"/>
                      </a:cubicBezTo>
                      <a:cubicBezTo>
                        <a:pt x="225" y="123"/>
                        <a:pt x="129" y="0"/>
                        <a:pt x="0"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1" name="Freeform 25">
                  <a:extLst>
                    <a:ext uri="{FF2B5EF4-FFF2-40B4-BE49-F238E27FC236}">
                      <a16:creationId xmlns:a16="http://schemas.microsoft.com/office/drawing/2014/main" id="{FF84AFF9-8076-4BDF-B489-71636FD22A9F}"/>
                    </a:ext>
                  </a:extLst>
                </p:cNvPr>
                <p:cNvSpPr/>
                <p:nvPr/>
              </p:nvSpPr>
              <p:spPr bwMode="auto">
                <a:xfrm>
                  <a:off x="5008563" y="2046288"/>
                  <a:ext cx="650875" cy="557213"/>
                </a:xfrm>
                <a:custGeom>
                  <a:avLst/>
                  <a:gdLst>
                    <a:gd name="T0" fmla="*/ 0 w 173"/>
                    <a:gd name="T1" fmla="*/ 148 h 148"/>
                    <a:gd name="T2" fmla="*/ 173 w 173"/>
                    <a:gd name="T3" fmla="*/ 96 h 148"/>
                    <a:gd name="T4" fmla="*/ 0 w 173"/>
                    <a:gd name="T5" fmla="*/ 148 h 148"/>
                  </a:gdLst>
                  <a:ahLst/>
                  <a:cxnLst>
                    <a:cxn ang="0">
                      <a:pos x="T0" y="T1"/>
                    </a:cxn>
                    <a:cxn ang="0">
                      <a:pos x="T2" y="T3"/>
                    </a:cxn>
                    <a:cxn ang="0">
                      <a:pos x="T4" y="T5"/>
                    </a:cxn>
                  </a:cxnLst>
                  <a:rect l="0" t="0" r="r" b="b"/>
                  <a:pathLst>
                    <a:path w="173" h="148">
                      <a:moveTo>
                        <a:pt x="0" y="148"/>
                      </a:moveTo>
                      <a:cubicBezTo>
                        <a:pt x="39" y="91"/>
                        <a:pt x="140" y="90"/>
                        <a:pt x="173" y="96"/>
                      </a:cubicBezTo>
                      <a:cubicBezTo>
                        <a:pt x="134" y="0"/>
                        <a:pt x="28" y="47"/>
                        <a:pt x="0"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2" name="Freeform 26">
                  <a:extLst>
                    <a:ext uri="{FF2B5EF4-FFF2-40B4-BE49-F238E27FC236}">
                      <a16:creationId xmlns:a16="http://schemas.microsoft.com/office/drawing/2014/main" id="{E931231A-DB67-4327-B4F4-9870090A236A}"/>
                    </a:ext>
                  </a:extLst>
                </p:cNvPr>
                <p:cNvSpPr/>
                <p:nvPr/>
              </p:nvSpPr>
              <p:spPr bwMode="auto">
                <a:xfrm>
                  <a:off x="4884738" y="2035176"/>
                  <a:ext cx="485775" cy="500063"/>
                </a:xfrm>
                <a:custGeom>
                  <a:avLst/>
                  <a:gdLst>
                    <a:gd name="T0" fmla="*/ 24 w 129"/>
                    <a:gd name="T1" fmla="*/ 126 h 133"/>
                    <a:gd name="T2" fmla="*/ 35 w 129"/>
                    <a:gd name="T3" fmla="*/ 133 h 133"/>
                    <a:gd name="T4" fmla="*/ 129 w 129"/>
                    <a:gd name="T5" fmla="*/ 85 h 133"/>
                    <a:gd name="T6" fmla="*/ 24 w 129"/>
                    <a:gd name="T7" fmla="*/ 126 h 133"/>
                  </a:gdLst>
                  <a:ahLst/>
                  <a:cxnLst>
                    <a:cxn ang="0">
                      <a:pos x="T0" y="T1"/>
                    </a:cxn>
                    <a:cxn ang="0">
                      <a:pos x="T2" y="T3"/>
                    </a:cxn>
                    <a:cxn ang="0">
                      <a:pos x="T4" y="T5"/>
                    </a:cxn>
                    <a:cxn ang="0">
                      <a:pos x="T6" y="T7"/>
                    </a:cxn>
                  </a:cxnLst>
                  <a:rect l="0" t="0" r="r" b="b"/>
                  <a:pathLst>
                    <a:path w="129" h="133">
                      <a:moveTo>
                        <a:pt x="24" y="126"/>
                      </a:moveTo>
                      <a:cubicBezTo>
                        <a:pt x="25" y="131"/>
                        <a:pt x="33" y="128"/>
                        <a:pt x="35" y="133"/>
                      </a:cubicBezTo>
                      <a:cubicBezTo>
                        <a:pt x="40" y="122"/>
                        <a:pt x="56" y="14"/>
                        <a:pt x="129" y="85"/>
                      </a:cubicBezTo>
                      <a:cubicBezTo>
                        <a:pt x="94" y="0"/>
                        <a:pt x="0" y="35"/>
                        <a:pt x="24"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sp>
            <p:nvSpPr>
              <p:cNvPr id="14" name="Freeform 27">
                <a:extLst>
                  <a:ext uri="{FF2B5EF4-FFF2-40B4-BE49-F238E27FC236}">
                    <a16:creationId xmlns:a16="http://schemas.microsoft.com/office/drawing/2014/main" id="{78B36040-9409-4C5C-8B3D-58D7FF8C0B84}"/>
                  </a:ext>
                </a:extLst>
              </p:cNvPr>
              <p:cNvSpPr/>
              <p:nvPr/>
            </p:nvSpPr>
            <p:spPr bwMode="auto">
              <a:xfrm>
                <a:off x="4889499" y="2484439"/>
                <a:ext cx="147637" cy="146050"/>
              </a:xfrm>
              <a:custGeom>
                <a:avLst/>
                <a:gdLst>
                  <a:gd name="T0" fmla="*/ 1 w 39"/>
                  <a:gd name="T1" fmla="*/ 17 h 39"/>
                  <a:gd name="T2" fmla="*/ 17 w 39"/>
                  <a:gd name="T3" fmla="*/ 38 h 39"/>
                  <a:gd name="T4" fmla="*/ 37 w 39"/>
                  <a:gd name="T5" fmla="*/ 22 h 39"/>
                  <a:gd name="T6" fmla="*/ 21 w 39"/>
                  <a:gd name="T7" fmla="*/ 1 h 39"/>
                  <a:gd name="T8" fmla="*/ 1 w 39"/>
                  <a:gd name="T9" fmla="*/ 17 h 39"/>
                </a:gdLst>
                <a:ahLst/>
                <a:cxnLst>
                  <a:cxn ang="0">
                    <a:pos x="T0" y="T1"/>
                  </a:cxn>
                  <a:cxn ang="0">
                    <a:pos x="T2" y="T3"/>
                  </a:cxn>
                  <a:cxn ang="0">
                    <a:pos x="T4" y="T5"/>
                  </a:cxn>
                  <a:cxn ang="0">
                    <a:pos x="T6" y="T7"/>
                  </a:cxn>
                  <a:cxn ang="0">
                    <a:pos x="T8" y="T9"/>
                  </a:cxn>
                </a:cxnLst>
                <a:rect l="0" t="0" r="r" b="b"/>
                <a:pathLst>
                  <a:path w="39" h="39">
                    <a:moveTo>
                      <a:pt x="1" y="17"/>
                    </a:moveTo>
                    <a:cubicBezTo>
                      <a:pt x="0" y="27"/>
                      <a:pt x="7" y="36"/>
                      <a:pt x="17" y="38"/>
                    </a:cubicBezTo>
                    <a:cubicBezTo>
                      <a:pt x="27" y="39"/>
                      <a:pt x="36" y="32"/>
                      <a:pt x="37" y="22"/>
                    </a:cubicBezTo>
                    <a:cubicBezTo>
                      <a:pt x="39" y="12"/>
                      <a:pt x="32" y="3"/>
                      <a:pt x="21" y="1"/>
                    </a:cubicBezTo>
                    <a:cubicBezTo>
                      <a:pt x="12" y="0"/>
                      <a:pt x="2" y="7"/>
                      <a:pt x="1" y="17"/>
                    </a:cubicBezTo>
                    <a:close/>
                  </a:path>
                </a:pathLst>
              </a:custGeom>
              <a:solidFill>
                <a:schemeClr val="accent1"/>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sp>
          <p:nvSpPr>
            <p:cNvPr id="8" name="椭圆 7">
              <a:extLst>
                <a:ext uri="{FF2B5EF4-FFF2-40B4-BE49-F238E27FC236}">
                  <a16:creationId xmlns:a16="http://schemas.microsoft.com/office/drawing/2014/main" id="{D767A0CC-4041-4213-8DFA-7A255BE6B665}"/>
                </a:ext>
              </a:extLst>
            </p:cNvPr>
            <p:cNvSpPr/>
            <p:nvPr/>
          </p:nvSpPr>
          <p:spPr>
            <a:xfrm>
              <a:off x="2505363" y="1318578"/>
              <a:ext cx="3301078" cy="3301078"/>
            </a:xfrm>
            <a:prstGeom prst="ellipse">
              <a:avLst/>
            </a:prstGeom>
            <a:noFill/>
            <a:ln w="635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000">
                <a:solidFill>
                  <a:prstClr val="white"/>
                </a:solidFill>
              </a:endParaRPr>
            </a:p>
          </p:txBody>
        </p:sp>
      </p:grpSp>
      <p:sp>
        <p:nvSpPr>
          <p:cNvPr id="32" name="文本框 31">
            <a:extLst>
              <a:ext uri="{FF2B5EF4-FFF2-40B4-BE49-F238E27FC236}">
                <a16:creationId xmlns:a16="http://schemas.microsoft.com/office/drawing/2014/main" id="{94F3BD0A-11F9-4850-B2A4-05BE4BA65ABC}"/>
              </a:ext>
            </a:extLst>
          </p:cNvPr>
          <p:cNvSpPr txBox="1"/>
          <p:nvPr/>
        </p:nvSpPr>
        <p:spPr>
          <a:xfrm>
            <a:off x="522416" y="5631524"/>
            <a:ext cx="10876842" cy="1200329"/>
          </a:xfrm>
          <a:prstGeom prst="rect">
            <a:avLst/>
          </a:prstGeom>
          <a:noFill/>
        </p:spPr>
        <p:txBody>
          <a:bodyPr wrap="square">
            <a:spAutoFit/>
          </a:bodyPr>
          <a:lstStyle/>
          <a:p>
            <a:r>
              <a:rPr lang="zh-CN" altLang="en-US" dirty="0"/>
              <a:t>L. Ruddigkeit, R. van Deursen, L. C. Blum, J.-L. Reymond, Enumeration of 166 billion organic small molecules in the chemical universe database GDB-17, J. Chem. Inf. Model. 52, 2864–2875, 2012.</a:t>
            </a:r>
          </a:p>
          <a:p>
            <a:r>
              <a:rPr lang="zh-CN" altLang="en-US" dirty="0"/>
              <a:t>R. Ramakrishnan, P. O. Dral, M. Rupp, O. A. von Lilienfeld, Quantum chemistry structures and properties of 134 kilo molecules, Scientific Data 1, 140022, 2014. [bibtex]</a:t>
            </a:r>
          </a:p>
        </p:txBody>
      </p:sp>
    </p:spTree>
    <p:extLst>
      <p:ext uri="{BB962C8B-B14F-4D97-AF65-F5344CB8AC3E}">
        <p14:creationId xmlns:p14="http://schemas.microsoft.com/office/powerpoint/2010/main" val="926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a:off x="4401185" y="3115310"/>
            <a:ext cx="1628775" cy="1478280"/>
          </a:xfrm>
          <a:custGeom>
            <a:avLst/>
            <a:gdLst>
              <a:gd name="T0" fmla="*/ 711 w 711"/>
              <a:gd name="T1" fmla="*/ 645 h 645"/>
              <a:gd name="T2" fmla="*/ 0 w 711"/>
              <a:gd name="T3" fmla="*/ 467 h 645"/>
              <a:gd name="T4" fmla="*/ 0 w 711"/>
              <a:gd name="T5" fmla="*/ 0 h 645"/>
              <a:gd name="T6" fmla="*/ 711 w 711"/>
              <a:gd name="T7" fmla="*/ 645 h 645"/>
            </a:gdLst>
            <a:ahLst/>
            <a:cxnLst>
              <a:cxn ang="0">
                <a:pos x="T0" y="T1"/>
              </a:cxn>
              <a:cxn ang="0">
                <a:pos x="T2" y="T3"/>
              </a:cxn>
              <a:cxn ang="0">
                <a:pos x="T4" y="T5"/>
              </a:cxn>
              <a:cxn ang="0">
                <a:pos x="T6" y="T7"/>
              </a:cxn>
            </a:cxnLst>
            <a:rect l="0" t="0" r="r" b="b"/>
            <a:pathLst>
              <a:path w="711" h="645">
                <a:moveTo>
                  <a:pt x="711" y="645"/>
                </a:moveTo>
                <a:lnTo>
                  <a:pt x="0" y="467"/>
                </a:lnTo>
                <a:lnTo>
                  <a:pt x="0" y="0"/>
                </a:lnTo>
                <a:lnTo>
                  <a:pt x="711" y="645"/>
                </a:lnTo>
                <a:close/>
              </a:path>
            </a:pathLst>
          </a:custGeom>
          <a:solidFill>
            <a:schemeClr val="accent3"/>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nvGrpSpPr>
          <p:cNvPr id="5" name="组合 4"/>
          <p:cNvGrpSpPr/>
          <p:nvPr/>
        </p:nvGrpSpPr>
        <p:grpSpPr>
          <a:xfrm>
            <a:off x="5102225" y="1941830"/>
            <a:ext cx="1134110" cy="2651125"/>
            <a:chOff x="3937000" y="1703388"/>
            <a:chExt cx="785813" cy="1836738"/>
          </a:xfrm>
        </p:grpSpPr>
        <p:sp>
          <p:nvSpPr>
            <p:cNvPr id="6" name="Freeform 6"/>
            <p:cNvSpPr/>
            <p:nvPr/>
          </p:nvSpPr>
          <p:spPr bwMode="auto">
            <a:xfrm>
              <a:off x="3937000" y="1703388"/>
              <a:ext cx="649288" cy="1836738"/>
            </a:xfrm>
            <a:custGeom>
              <a:avLst/>
              <a:gdLst>
                <a:gd name="T0" fmla="*/ 409 w 409"/>
                <a:gd name="T1" fmla="*/ 1157 h 1157"/>
                <a:gd name="T2" fmla="*/ 0 w 409"/>
                <a:gd name="T3" fmla="*/ 785 h 1157"/>
                <a:gd name="T4" fmla="*/ 198 w 409"/>
                <a:gd name="T5" fmla="*/ 0 h 1157"/>
                <a:gd name="T6" fmla="*/ 409 w 409"/>
                <a:gd name="T7" fmla="*/ 1157 h 1157"/>
              </a:gdLst>
              <a:ahLst/>
              <a:cxnLst>
                <a:cxn ang="0">
                  <a:pos x="T0" y="T1"/>
                </a:cxn>
                <a:cxn ang="0">
                  <a:pos x="T2" y="T3"/>
                </a:cxn>
                <a:cxn ang="0">
                  <a:pos x="T4" y="T5"/>
                </a:cxn>
                <a:cxn ang="0">
                  <a:pos x="T6" y="T7"/>
                </a:cxn>
              </a:cxnLst>
              <a:rect l="0" t="0" r="r" b="b"/>
              <a:pathLst>
                <a:path w="409" h="1157">
                  <a:moveTo>
                    <a:pt x="409" y="1157"/>
                  </a:moveTo>
                  <a:lnTo>
                    <a:pt x="0" y="785"/>
                  </a:lnTo>
                  <a:lnTo>
                    <a:pt x="198" y="0"/>
                  </a:lnTo>
                  <a:lnTo>
                    <a:pt x="409" y="115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7" name="Freeform 7"/>
            <p:cNvSpPr/>
            <p:nvPr/>
          </p:nvSpPr>
          <p:spPr bwMode="auto">
            <a:xfrm>
              <a:off x="4251325" y="1703388"/>
              <a:ext cx="471488" cy="1836738"/>
            </a:xfrm>
            <a:custGeom>
              <a:avLst/>
              <a:gdLst>
                <a:gd name="T0" fmla="*/ 0 w 297"/>
                <a:gd name="T1" fmla="*/ 0 h 1157"/>
                <a:gd name="T2" fmla="*/ 211 w 297"/>
                <a:gd name="T3" fmla="*/ 1157 h 1157"/>
                <a:gd name="T4" fmla="*/ 297 w 297"/>
                <a:gd name="T5" fmla="*/ 735 h 1157"/>
                <a:gd name="T6" fmla="*/ 0 w 297"/>
                <a:gd name="T7" fmla="*/ 0 h 1157"/>
              </a:gdLst>
              <a:ahLst/>
              <a:cxnLst>
                <a:cxn ang="0">
                  <a:pos x="T0" y="T1"/>
                </a:cxn>
                <a:cxn ang="0">
                  <a:pos x="T2" y="T3"/>
                </a:cxn>
                <a:cxn ang="0">
                  <a:pos x="T4" y="T5"/>
                </a:cxn>
                <a:cxn ang="0">
                  <a:pos x="T6" y="T7"/>
                </a:cxn>
              </a:cxnLst>
              <a:rect l="0" t="0" r="r" b="b"/>
              <a:pathLst>
                <a:path w="297" h="1157">
                  <a:moveTo>
                    <a:pt x="0" y="0"/>
                  </a:moveTo>
                  <a:lnTo>
                    <a:pt x="211" y="1157"/>
                  </a:lnTo>
                  <a:lnTo>
                    <a:pt x="297" y="735"/>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grpSp>
        <p:nvGrpSpPr>
          <p:cNvPr id="8" name="组合 7"/>
          <p:cNvGrpSpPr/>
          <p:nvPr/>
        </p:nvGrpSpPr>
        <p:grpSpPr>
          <a:xfrm>
            <a:off x="6039485" y="2548890"/>
            <a:ext cx="1227455" cy="2043430"/>
            <a:chOff x="4586288" y="2124076"/>
            <a:chExt cx="850900" cy="1416050"/>
          </a:xfrm>
        </p:grpSpPr>
        <p:sp>
          <p:nvSpPr>
            <p:cNvPr id="9" name="Freeform 8"/>
            <p:cNvSpPr/>
            <p:nvPr/>
          </p:nvSpPr>
          <p:spPr bwMode="auto">
            <a:xfrm>
              <a:off x="4586288" y="2124076"/>
              <a:ext cx="628650" cy="1416050"/>
            </a:xfrm>
            <a:custGeom>
              <a:avLst/>
              <a:gdLst>
                <a:gd name="T0" fmla="*/ 86 w 396"/>
                <a:gd name="T1" fmla="*/ 470 h 892"/>
                <a:gd name="T2" fmla="*/ 396 w 396"/>
                <a:gd name="T3" fmla="*/ 0 h 892"/>
                <a:gd name="T4" fmla="*/ 0 w 396"/>
                <a:gd name="T5" fmla="*/ 892 h 892"/>
                <a:gd name="T6" fmla="*/ 86 w 396"/>
                <a:gd name="T7" fmla="*/ 470 h 892"/>
              </a:gdLst>
              <a:ahLst/>
              <a:cxnLst>
                <a:cxn ang="0">
                  <a:pos x="T0" y="T1"/>
                </a:cxn>
                <a:cxn ang="0">
                  <a:pos x="T2" y="T3"/>
                </a:cxn>
                <a:cxn ang="0">
                  <a:pos x="T4" y="T5"/>
                </a:cxn>
                <a:cxn ang="0">
                  <a:pos x="T6" y="T7"/>
                </a:cxn>
              </a:cxnLst>
              <a:rect l="0" t="0" r="r" b="b"/>
              <a:pathLst>
                <a:path w="396" h="892">
                  <a:moveTo>
                    <a:pt x="86" y="470"/>
                  </a:moveTo>
                  <a:lnTo>
                    <a:pt x="396" y="0"/>
                  </a:lnTo>
                  <a:lnTo>
                    <a:pt x="0" y="892"/>
                  </a:lnTo>
                  <a:lnTo>
                    <a:pt x="86" y="47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10" name="Freeform 9"/>
            <p:cNvSpPr/>
            <p:nvPr/>
          </p:nvSpPr>
          <p:spPr bwMode="auto">
            <a:xfrm>
              <a:off x="4586288" y="2124076"/>
              <a:ext cx="850900" cy="1416050"/>
            </a:xfrm>
            <a:custGeom>
              <a:avLst/>
              <a:gdLst>
                <a:gd name="T0" fmla="*/ 0 w 536"/>
                <a:gd name="T1" fmla="*/ 892 h 892"/>
                <a:gd name="T2" fmla="*/ 396 w 536"/>
                <a:gd name="T3" fmla="*/ 0 h 892"/>
                <a:gd name="T4" fmla="*/ 536 w 536"/>
                <a:gd name="T5" fmla="*/ 557 h 892"/>
                <a:gd name="T6" fmla="*/ 0 w 536"/>
                <a:gd name="T7" fmla="*/ 892 h 892"/>
              </a:gdLst>
              <a:ahLst/>
              <a:cxnLst>
                <a:cxn ang="0">
                  <a:pos x="T0" y="T1"/>
                </a:cxn>
                <a:cxn ang="0">
                  <a:pos x="T2" y="T3"/>
                </a:cxn>
                <a:cxn ang="0">
                  <a:pos x="T4" y="T5"/>
                </a:cxn>
                <a:cxn ang="0">
                  <a:pos x="T6" y="T7"/>
                </a:cxn>
              </a:cxnLst>
              <a:rect l="0" t="0" r="r" b="b"/>
              <a:pathLst>
                <a:path w="536" h="892">
                  <a:moveTo>
                    <a:pt x="0" y="892"/>
                  </a:moveTo>
                  <a:lnTo>
                    <a:pt x="396" y="0"/>
                  </a:lnTo>
                  <a:lnTo>
                    <a:pt x="536" y="557"/>
                  </a:lnTo>
                  <a:lnTo>
                    <a:pt x="0" y="89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sp>
        <p:nvSpPr>
          <p:cNvPr id="11" name="Freeform 10"/>
          <p:cNvSpPr/>
          <p:nvPr/>
        </p:nvSpPr>
        <p:spPr bwMode="auto">
          <a:xfrm>
            <a:off x="6039485" y="3522980"/>
            <a:ext cx="1739265" cy="1069975"/>
          </a:xfrm>
          <a:custGeom>
            <a:avLst/>
            <a:gdLst>
              <a:gd name="T0" fmla="*/ 0 w 759"/>
              <a:gd name="T1" fmla="*/ 467 h 467"/>
              <a:gd name="T2" fmla="*/ 751 w 759"/>
              <a:gd name="T3" fmla="*/ 0 h 467"/>
              <a:gd name="T4" fmla="*/ 759 w 759"/>
              <a:gd name="T5" fmla="*/ 425 h 467"/>
              <a:gd name="T6" fmla="*/ 0 w 759"/>
              <a:gd name="T7" fmla="*/ 467 h 467"/>
            </a:gdLst>
            <a:ahLst/>
            <a:cxnLst>
              <a:cxn ang="0">
                <a:pos x="T0" y="T1"/>
              </a:cxn>
              <a:cxn ang="0">
                <a:pos x="T2" y="T3"/>
              </a:cxn>
              <a:cxn ang="0">
                <a:pos x="T4" y="T5"/>
              </a:cxn>
              <a:cxn ang="0">
                <a:pos x="T6" y="T7"/>
              </a:cxn>
            </a:cxnLst>
            <a:rect l="0" t="0" r="r" b="b"/>
            <a:pathLst>
              <a:path w="759" h="467">
                <a:moveTo>
                  <a:pt x="0" y="467"/>
                </a:moveTo>
                <a:lnTo>
                  <a:pt x="751" y="0"/>
                </a:lnTo>
                <a:lnTo>
                  <a:pt x="759" y="425"/>
                </a:lnTo>
                <a:lnTo>
                  <a:pt x="0" y="467"/>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nvGrpSpPr>
          <p:cNvPr id="12" name="组合 11"/>
          <p:cNvGrpSpPr/>
          <p:nvPr/>
        </p:nvGrpSpPr>
        <p:grpSpPr>
          <a:xfrm>
            <a:off x="5906135" y="4495800"/>
            <a:ext cx="2155825" cy="1061085"/>
            <a:chOff x="4494213" y="3473451"/>
            <a:chExt cx="1493838" cy="735013"/>
          </a:xfrm>
        </p:grpSpPr>
        <p:grpSp>
          <p:nvGrpSpPr>
            <p:cNvPr id="13" name="组合 12"/>
            <p:cNvGrpSpPr/>
            <p:nvPr/>
          </p:nvGrpSpPr>
          <p:grpSpPr>
            <a:xfrm>
              <a:off x="4586288" y="3473451"/>
              <a:ext cx="1401763" cy="735013"/>
              <a:chOff x="4586288" y="3473451"/>
              <a:chExt cx="1401763" cy="735013"/>
            </a:xfrm>
          </p:grpSpPr>
          <p:sp>
            <p:nvSpPr>
              <p:cNvPr id="14" name="Freeform 11"/>
              <p:cNvSpPr/>
              <p:nvPr/>
            </p:nvSpPr>
            <p:spPr bwMode="auto">
              <a:xfrm>
                <a:off x="4586288" y="3473451"/>
                <a:ext cx="1401763" cy="131763"/>
              </a:xfrm>
              <a:custGeom>
                <a:avLst/>
                <a:gdLst>
                  <a:gd name="T0" fmla="*/ 883 w 883"/>
                  <a:gd name="T1" fmla="*/ 83 h 83"/>
                  <a:gd name="T2" fmla="*/ 0 w 883"/>
                  <a:gd name="T3" fmla="*/ 42 h 83"/>
                  <a:gd name="T4" fmla="*/ 759 w 883"/>
                  <a:gd name="T5" fmla="*/ 0 h 83"/>
                  <a:gd name="T6" fmla="*/ 883 w 883"/>
                  <a:gd name="T7" fmla="*/ 83 h 83"/>
                </a:gdLst>
                <a:ahLst/>
                <a:cxnLst>
                  <a:cxn ang="0">
                    <a:pos x="T0" y="T1"/>
                  </a:cxn>
                  <a:cxn ang="0">
                    <a:pos x="T2" y="T3"/>
                  </a:cxn>
                  <a:cxn ang="0">
                    <a:pos x="T4" y="T5"/>
                  </a:cxn>
                  <a:cxn ang="0">
                    <a:pos x="T6" y="T7"/>
                  </a:cxn>
                </a:cxnLst>
                <a:rect l="0" t="0" r="r" b="b"/>
                <a:pathLst>
                  <a:path w="883" h="83">
                    <a:moveTo>
                      <a:pt x="883" y="83"/>
                    </a:moveTo>
                    <a:lnTo>
                      <a:pt x="0" y="42"/>
                    </a:lnTo>
                    <a:lnTo>
                      <a:pt x="759" y="0"/>
                    </a:lnTo>
                    <a:lnTo>
                      <a:pt x="883" y="83"/>
                    </a:lnTo>
                    <a:close/>
                  </a:path>
                </a:pathLst>
              </a:custGeom>
              <a:solidFill>
                <a:srgbClr val="EDED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15" name="Freeform 12"/>
              <p:cNvSpPr/>
              <p:nvPr/>
            </p:nvSpPr>
            <p:spPr bwMode="auto">
              <a:xfrm>
                <a:off x="4586288" y="3540126"/>
                <a:ext cx="1382713" cy="668338"/>
              </a:xfrm>
              <a:custGeom>
                <a:avLst/>
                <a:gdLst>
                  <a:gd name="T0" fmla="*/ 0 w 871"/>
                  <a:gd name="T1" fmla="*/ 0 h 421"/>
                  <a:gd name="T2" fmla="*/ 202 w 871"/>
                  <a:gd name="T3" fmla="*/ 421 h 421"/>
                  <a:gd name="T4" fmla="*/ 524 w 871"/>
                  <a:gd name="T5" fmla="*/ 58 h 421"/>
                  <a:gd name="T6" fmla="*/ 635 w 871"/>
                  <a:gd name="T7" fmla="*/ 256 h 421"/>
                  <a:gd name="T8" fmla="*/ 871 w 871"/>
                  <a:gd name="T9" fmla="*/ 37 h 421"/>
                  <a:gd name="T10" fmla="*/ 0 w 871"/>
                  <a:gd name="T11" fmla="*/ 0 h 421"/>
                </a:gdLst>
                <a:ahLst/>
                <a:cxnLst>
                  <a:cxn ang="0">
                    <a:pos x="T0" y="T1"/>
                  </a:cxn>
                  <a:cxn ang="0">
                    <a:pos x="T2" y="T3"/>
                  </a:cxn>
                  <a:cxn ang="0">
                    <a:pos x="T4" y="T5"/>
                  </a:cxn>
                  <a:cxn ang="0">
                    <a:pos x="T6" y="T7"/>
                  </a:cxn>
                  <a:cxn ang="0">
                    <a:pos x="T8" y="T9"/>
                  </a:cxn>
                  <a:cxn ang="0">
                    <a:pos x="T10" y="T11"/>
                  </a:cxn>
                </a:cxnLst>
                <a:rect l="0" t="0" r="r" b="b"/>
                <a:pathLst>
                  <a:path w="871" h="421">
                    <a:moveTo>
                      <a:pt x="0" y="0"/>
                    </a:moveTo>
                    <a:lnTo>
                      <a:pt x="202" y="421"/>
                    </a:lnTo>
                    <a:lnTo>
                      <a:pt x="524" y="58"/>
                    </a:lnTo>
                    <a:lnTo>
                      <a:pt x="635" y="256"/>
                    </a:lnTo>
                    <a:lnTo>
                      <a:pt x="871" y="37"/>
                    </a:lnTo>
                    <a:lnTo>
                      <a:pt x="0" y="0"/>
                    </a:lnTo>
                    <a:close/>
                  </a:path>
                </a:pathLst>
              </a:custGeom>
              <a:solidFill>
                <a:srgbClr val="DDDD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sp>
          <p:nvSpPr>
            <p:cNvPr id="16" name="Freeform 13"/>
            <p:cNvSpPr/>
            <p:nvPr/>
          </p:nvSpPr>
          <p:spPr bwMode="auto">
            <a:xfrm>
              <a:off x="5260975" y="3632201"/>
              <a:ext cx="333375" cy="314325"/>
            </a:xfrm>
            <a:custGeom>
              <a:avLst/>
              <a:gdLst>
                <a:gd name="T0" fmla="*/ 0 w 210"/>
                <a:gd name="T1" fmla="*/ 111 h 198"/>
                <a:gd name="T2" fmla="*/ 210 w 210"/>
                <a:gd name="T3" fmla="*/ 198 h 198"/>
                <a:gd name="T4" fmla="*/ 99 w 210"/>
                <a:gd name="T5" fmla="*/ 0 h 198"/>
                <a:gd name="T6" fmla="*/ 0 w 210"/>
                <a:gd name="T7" fmla="*/ 111 h 198"/>
              </a:gdLst>
              <a:ahLst/>
              <a:cxnLst>
                <a:cxn ang="0">
                  <a:pos x="T0" y="T1"/>
                </a:cxn>
                <a:cxn ang="0">
                  <a:pos x="T2" y="T3"/>
                </a:cxn>
                <a:cxn ang="0">
                  <a:pos x="T4" y="T5"/>
                </a:cxn>
                <a:cxn ang="0">
                  <a:pos x="T6" y="T7"/>
                </a:cxn>
              </a:cxnLst>
              <a:rect l="0" t="0" r="r" b="b"/>
              <a:pathLst>
                <a:path w="210" h="198">
                  <a:moveTo>
                    <a:pt x="0" y="111"/>
                  </a:moveTo>
                  <a:lnTo>
                    <a:pt x="210" y="198"/>
                  </a:lnTo>
                  <a:lnTo>
                    <a:pt x="99" y="0"/>
                  </a:lnTo>
                  <a:lnTo>
                    <a:pt x="0" y="111"/>
                  </a:lnTo>
                  <a:close/>
                </a:path>
              </a:pathLst>
            </a:custGeom>
            <a:solidFill>
              <a:srgbClr val="8484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17" name="Freeform 15"/>
            <p:cNvSpPr/>
            <p:nvPr/>
          </p:nvSpPr>
          <p:spPr bwMode="auto">
            <a:xfrm>
              <a:off x="4494213" y="3540126"/>
              <a:ext cx="412750" cy="668338"/>
            </a:xfrm>
            <a:custGeom>
              <a:avLst/>
              <a:gdLst>
                <a:gd name="T0" fmla="*/ 0 w 260"/>
                <a:gd name="T1" fmla="*/ 239 h 421"/>
                <a:gd name="T2" fmla="*/ 260 w 260"/>
                <a:gd name="T3" fmla="*/ 421 h 421"/>
                <a:gd name="T4" fmla="*/ 58 w 260"/>
                <a:gd name="T5" fmla="*/ 0 h 421"/>
                <a:gd name="T6" fmla="*/ 0 w 260"/>
                <a:gd name="T7" fmla="*/ 239 h 421"/>
              </a:gdLst>
              <a:ahLst/>
              <a:cxnLst>
                <a:cxn ang="0">
                  <a:pos x="T0" y="T1"/>
                </a:cxn>
                <a:cxn ang="0">
                  <a:pos x="T2" y="T3"/>
                </a:cxn>
                <a:cxn ang="0">
                  <a:pos x="T4" y="T5"/>
                </a:cxn>
                <a:cxn ang="0">
                  <a:pos x="T6" y="T7"/>
                </a:cxn>
              </a:cxnLst>
              <a:rect l="0" t="0" r="r" b="b"/>
              <a:pathLst>
                <a:path w="260" h="421">
                  <a:moveTo>
                    <a:pt x="0" y="239"/>
                  </a:moveTo>
                  <a:lnTo>
                    <a:pt x="260" y="421"/>
                  </a:lnTo>
                  <a:lnTo>
                    <a:pt x="58" y="0"/>
                  </a:lnTo>
                  <a:lnTo>
                    <a:pt x="0" y="239"/>
                  </a:lnTo>
                  <a:close/>
                </a:path>
              </a:pathLst>
            </a:custGeom>
            <a:solidFill>
              <a:srgbClr val="EDED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sp>
        <p:nvSpPr>
          <p:cNvPr id="18" name="Freeform 17"/>
          <p:cNvSpPr/>
          <p:nvPr/>
        </p:nvSpPr>
        <p:spPr bwMode="auto">
          <a:xfrm>
            <a:off x="3919855" y="4042410"/>
            <a:ext cx="662305" cy="1003300"/>
          </a:xfrm>
          <a:custGeom>
            <a:avLst/>
            <a:gdLst>
              <a:gd name="T0" fmla="*/ 0 w 289"/>
              <a:gd name="T1" fmla="*/ 0 h 438"/>
              <a:gd name="T2" fmla="*/ 289 w 289"/>
              <a:gd name="T3" fmla="*/ 83 h 438"/>
              <a:gd name="T4" fmla="*/ 260 w 289"/>
              <a:gd name="T5" fmla="*/ 438 h 438"/>
              <a:gd name="T6" fmla="*/ 0 w 289"/>
              <a:gd name="T7" fmla="*/ 0 h 438"/>
            </a:gdLst>
            <a:ahLst/>
            <a:cxnLst>
              <a:cxn ang="0">
                <a:pos x="T0" y="T1"/>
              </a:cxn>
              <a:cxn ang="0">
                <a:pos x="T2" y="T3"/>
              </a:cxn>
              <a:cxn ang="0">
                <a:pos x="T4" y="T5"/>
              </a:cxn>
              <a:cxn ang="0">
                <a:pos x="T6" y="T7"/>
              </a:cxn>
            </a:cxnLst>
            <a:rect l="0" t="0" r="r" b="b"/>
            <a:pathLst>
              <a:path w="289" h="438">
                <a:moveTo>
                  <a:pt x="0" y="0"/>
                </a:moveTo>
                <a:lnTo>
                  <a:pt x="289" y="83"/>
                </a:lnTo>
                <a:lnTo>
                  <a:pt x="260" y="438"/>
                </a:lnTo>
                <a:lnTo>
                  <a:pt x="0" y="0"/>
                </a:lnTo>
                <a:close/>
              </a:path>
            </a:pathLst>
          </a:custGeom>
          <a:solidFill>
            <a:srgbClr val="EDED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r" defTabSz="914400" eaLnBrk="0" fontAlgn="base" hangingPunct="0">
              <a:spcBef>
                <a:spcPct val="0"/>
              </a:spcBef>
              <a:spcAft>
                <a:spcPct val="0"/>
              </a:spcAft>
            </a:pPr>
            <a:endParaRPr lang="zh-CN" altLang="en-US" sz="2800">
              <a:solidFill>
                <a:prstClr val="black"/>
              </a:solidFill>
            </a:endParaRPr>
          </a:p>
        </p:txBody>
      </p:sp>
      <p:grpSp>
        <p:nvGrpSpPr>
          <p:cNvPr id="19" name="组合 18"/>
          <p:cNvGrpSpPr/>
          <p:nvPr/>
        </p:nvGrpSpPr>
        <p:grpSpPr>
          <a:xfrm>
            <a:off x="4515485" y="4023995"/>
            <a:ext cx="1524000" cy="1466215"/>
            <a:chOff x="3530600" y="3146426"/>
            <a:chExt cx="1055688" cy="1016000"/>
          </a:xfrm>
        </p:grpSpPr>
        <p:sp>
          <p:nvSpPr>
            <p:cNvPr id="20" name="Freeform 14"/>
            <p:cNvSpPr/>
            <p:nvPr/>
          </p:nvSpPr>
          <p:spPr bwMode="auto">
            <a:xfrm>
              <a:off x="4113213" y="3540126"/>
              <a:ext cx="473075" cy="622300"/>
            </a:xfrm>
            <a:custGeom>
              <a:avLst/>
              <a:gdLst>
                <a:gd name="T0" fmla="*/ 298 w 298"/>
                <a:gd name="T1" fmla="*/ 0 h 392"/>
                <a:gd name="T2" fmla="*/ 0 w 298"/>
                <a:gd name="T3" fmla="*/ 392 h 392"/>
                <a:gd name="T4" fmla="*/ 240 w 298"/>
                <a:gd name="T5" fmla="*/ 239 h 392"/>
                <a:gd name="T6" fmla="*/ 298 w 298"/>
                <a:gd name="T7" fmla="*/ 0 h 392"/>
              </a:gdLst>
              <a:ahLst/>
              <a:cxnLst>
                <a:cxn ang="0">
                  <a:pos x="T0" y="T1"/>
                </a:cxn>
                <a:cxn ang="0">
                  <a:pos x="T2" y="T3"/>
                </a:cxn>
                <a:cxn ang="0">
                  <a:pos x="T4" y="T5"/>
                </a:cxn>
                <a:cxn ang="0">
                  <a:pos x="T6" y="T7"/>
                </a:cxn>
              </a:cxnLst>
              <a:rect l="0" t="0" r="r" b="b"/>
              <a:pathLst>
                <a:path w="298" h="392">
                  <a:moveTo>
                    <a:pt x="298" y="0"/>
                  </a:moveTo>
                  <a:lnTo>
                    <a:pt x="0" y="392"/>
                  </a:lnTo>
                  <a:lnTo>
                    <a:pt x="240" y="239"/>
                  </a:lnTo>
                  <a:lnTo>
                    <a:pt x="298" y="0"/>
                  </a:lnTo>
                  <a:close/>
                </a:path>
              </a:pathLst>
            </a:custGeom>
            <a:solidFill>
              <a:srgbClr val="DDDD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21" name="Freeform 16"/>
            <p:cNvSpPr/>
            <p:nvPr/>
          </p:nvSpPr>
          <p:spPr bwMode="auto">
            <a:xfrm>
              <a:off x="3582988" y="3146426"/>
              <a:ext cx="1003300" cy="1016000"/>
            </a:xfrm>
            <a:custGeom>
              <a:avLst/>
              <a:gdLst>
                <a:gd name="T0" fmla="*/ 0 w 632"/>
                <a:gd name="T1" fmla="*/ 0 h 640"/>
                <a:gd name="T2" fmla="*/ 334 w 632"/>
                <a:gd name="T3" fmla="*/ 640 h 640"/>
                <a:gd name="T4" fmla="*/ 632 w 632"/>
                <a:gd name="T5" fmla="*/ 248 h 640"/>
                <a:gd name="T6" fmla="*/ 0 w 632"/>
                <a:gd name="T7" fmla="*/ 0 h 640"/>
              </a:gdLst>
              <a:ahLst/>
              <a:cxnLst>
                <a:cxn ang="0">
                  <a:pos x="T0" y="T1"/>
                </a:cxn>
                <a:cxn ang="0">
                  <a:pos x="T2" y="T3"/>
                </a:cxn>
                <a:cxn ang="0">
                  <a:pos x="T4" y="T5"/>
                </a:cxn>
                <a:cxn ang="0">
                  <a:pos x="T6" y="T7"/>
                </a:cxn>
              </a:cxnLst>
              <a:rect l="0" t="0" r="r" b="b"/>
              <a:pathLst>
                <a:path w="632" h="640">
                  <a:moveTo>
                    <a:pt x="0" y="0"/>
                  </a:moveTo>
                  <a:lnTo>
                    <a:pt x="334" y="640"/>
                  </a:lnTo>
                  <a:lnTo>
                    <a:pt x="632" y="248"/>
                  </a:lnTo>
                  <a:lnTo>
                    <a:pt x="0" y="0"/>
                  </a:lnTo>
                  <a:close/>
                </a:path>
              </a:pathLst>
            </a:custGeom>
            <a:solidFill>
              <a:srgbClr val="EDED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22" name="Freeform 18"/>
            <p:cNvSpPr/>
            <p:nvPr/>
          </p:nvSpPr>
          <p:spPr bwMode="auto">
            <a:xfrm>
              <a:off x="3530600" y="3146426"/>
              <a:ext cx="360363" cy="708025"/>
            </a:xfrm>
            <a:custGeom>
              <a:avLst/>
              <a:gdLst>
                <a:gd name="T0" fmla="*/ 0 w 227"/>
                <a:gd name="T1" fmla="*/ 446 h 446"/>
                <a:gd name="T2" fmla="*/ 227 w 227"/>
                <a:gd name="T3" fmla="*/ 376 h 446"/>
                <a:gd name="T4" fmla="*/ 33 w 227"/>
                <a:gd name="T5" fmla="*/ 0 h 446"/>
                <a:gd name="T6" fmla="*/ 0 w 227"/>
                <a:gd name="T7" fmla="*/ 446 h 446"/>
              </a:gdLst>
              <a:ahLst/>
              <a:cxnLst>
                <a:cxn ang="0">
                  <a:pos x="T0" y="T1"/>
                </a:cxn>
                <a:cxn ang="0">
                  <a:pos x="T2" y="T3"/>
                </a:cxn>
                <a:cxn ang="0">
                  <a:pos x="T4" y="T5"/>
                </a:cxn>
                <a:cxn ang="0">
                  <a:pos x="T6" y="T7"/>
                </a:cxn>
              </a:cxnLst>
              <a:rect l="0" t="0" r="r" b="b"/>
              <a:pathLst>
                <a:path w="227" h="446">
                  <a:moveTo>
                    <a:pt x="0" y="446"/>
                  </a:moveTo>
                  <a:lnTo>
                    <a:pt x="227" y="376"/>
                  </a:lnTo>
                  <a:lnTo>
                    <a:pt x="33" y="0"/>
                  </a:lnTo>
                  <a:lnTo>
                    <a:pt x="0" y="446"/>
                  </a:lnTo>
                  <a:close/>
                </a:path>
              </a:pathLst>
            </a:custGeom>
            <a:solidFill>
              <a:srgbClr val="9B9A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grpSp>
        <p:nvGrpSpPr>
          <p:cNvPr id="23" name="组合 22"/>
          <p:cNvGrpSpPr/>
          <p:nvPr/>
        </p:nvGrpSpPr>
        <p:grpSpPr>
          <a:xfrm>
            <a:off x="1266825" y="2865120"/>
            <a:ext cx="2476500" cy="823595"/>
            <a:chOff x="1964947" y="597930"/>
            <a:chExt cx="1716705" cy="570932"/>
          </a:xfrm>
        </p:grpSpPr>
        <p:sp>
          <p:nvSpPr>
            <p:cNvPr id="24" name="文本框 23"/>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algn="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25" name="文本框 24"/>
            <p:cNvSpPr txBox="1">
              <a:spLocks noChangeArrowheads="1"/>
            </p:cNvSpPr>
            <p:nvPr/>
          </p:nvSpPr>
          <p:spPr bwMode="auto">
            <a:xfrm>
              <a:off x="2397788"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谐振频率</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26" name="任意多边形 25"/>
          <p:cNvSpPr/>
          <p:nvPr/>
        </p:nvSpPr>
        <p:spPr>
          <a:xfrm>
            <a:off x="3695700" y="3016250"/>
            <a:ext cx="879475" cy="494665"/>
          </a:xfrm>
          <a:custGeom>
            <a:avLst/>
            <a:gdLst>
              <a:gd name="connsiteX0" fmla="*/ 609600 w 609600"/>
              <a:gd name="connsiteY0" fmla="*/ 342900 h 342900"/>
              <a:gd name="connsiteX1" fmla="*/ 285750 w 609600"/>
              <a:gd name="connsiteY1" fmla="*/ 0 h 342900"/>
              <a:gd name="connsiteX2" fmla="*/ 0 w 609600"/>
              <a:gd name="connsiteY2" fmla="*/ 0 h 342900"/>
            </a:gdLst>
            <a:ahLst/>
            <a:cxnLst>
              <a:cxn ang="0">
                <a:pos x="connsiteX0" y="connsiteY0"/>
              </a:cxn>
              <a:cxn ang="0">
                <a:pos x="connsiteX1" y="connsiteY1"/>
              </a:cxn>
              <a:cxn ang="0">
                <a:pos x="connsiteX2" y="connsiteY2"/>
              </a:cxn>
            </a:cxnLst>
            <a:rect l="l" t="t" r="r" b="b"/>
            <a:pathLst>
              <a:path w="609600" h="342900">
                <a:moveTo>
                  <a:pt x="609600" y="342900"/>
                </a:moveTo>
                <a:lnTo>
                  <a:pt x="285750" y="0"/>
                </a:lnTo>
                <a:lnTo>
                  <a:pt x="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eaLnBrk="0" fontAlgn="base" hangingPunct="0">
              <a:spcBef>
                <a:spcPct val="0"/>
              </a:spcBef>
              <a:spcAft>
                <a:spcPct val="0"/>
              </a:spcAft>
            </a:pPr>
            <a:endParaRPr lang="zh-CN" altLang="en-US" sz="2800">
              <a:solidFill>
                <a:prstClr val="white"/>
              </a:solidFill>
            </a:endParaRPr>
          </a:p>
        </p:txBody>
      </p:sp>
      <p:grpSp>
        <p:nvGrpSpPr>
          <p:cNvPr id="27" name="组合 26"/>
          <p:cNvGrpSpPr/>
          <p:nvPr/>
        </p:nvGrpSpPr>
        <p:grpSpPr>
          <a:xfrm>
            <a:off x="2094865" y="1354456"/>
            <a:ext cx="2476500" cy="509112"/>
            <a:chOff x="1964947" y="597930"/>
            <a:chExt cx="1716705" cy="352926"/>
          </a:xfrm>
        </p:grpSpPr>
        <p:sp>
          <p:nvSpPr>
            <p:cNvPr id="28" name="文本框 27"/>
            <p:cNvSpPr txBox="1"/>
            <p:nvPr/>
          </p:nvSpPr>
          <p:spPr bwMode="auto">
            <a:xfrm>
              <a:off x="1964947" y="788660"/>
              <a:ext cx="1695828" cy="162196"/>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algn="r" defTabSz="914400">
                <a:defRPr/>
              </a:pPr>
              <a:r>
                <a:rPr lang="zh-CN" altLang="en-US" dirty="0">
                  <a:solidFill>
                    <a:prstClr val="white">
                      <a:lumMod val="50000"/>
                    </a:prstClr>
                  </a:solidFill>
                </a:rPr>
                <a:t>对应最小势能</a:t>
              </a:r>
              <a:endParaRPr lang="en-US" altLang="zh-CN" dirty="0">
                <a:solidFill>
                  <a:prstClr val="white">
                    <a:lumMod val="50000"/>
                  </a:prstClr>
                </a:solidFill>
              </a:endParaRPr>
            </a:p>
          </p:txBody>
        </p:sp>
        <p:sp>
          <p:nvSpPr>
            <p:cNvPr id="29" name="文本框 24"/>
            <p:cNvSpPr txBox="1">
              <a:spLocks noChangeArrowheads="1"/>
            </p:cNvSpPr>
            <p:nvPr/>
          </p:nvSpPr>
          <p:spPr bwMode="auto">
            <a:xfrm>
              <a:off x="2397788"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几何结构</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30" name="任意多边形 29"/>
          <p:cNvSpPr/>
          <p:nvPr/>
        </p:nvSpPr>
        <p:spPr>
          <a:xfrm>
            <a:off x="4533900" y="1550670"/>
            <a:ext cx="1000760" cy="1044575"/>
          </a:xfrm>
          <a:custGeom>
            <a:avLst/>
            <a:gdLst>
              <a:gd name="connsiteX0" fmla="*/ 693420 w 693420"/>
              <a:gd name="connsiteY0" fmla="*/ 723900 h 723900"/>
              <a:gd name="connsiteX1" fmla="*/ 518160 w 693420"/>
              <a:gd name="connsiteY1" fmla="*/ 0 h 723900"/>
              <a:gd name="connsiteX2" fmla="*/ 0 w 693420"/>
              <a:gd name="connsiteY2" fmla="*/ 0 h 723900"/>
            </a:gdLst>
            <a:ahLst/>
            <a:cxnLst>
              <a:cxn ang="0">
                <a:pos x="connsiteX0" y="connsiteY0"/>
              </a:cxn>
              <a:cxn ang="0">
                <a:pos x="connsiteX1" y="connsiteY1"/>
              </a:cxn>
              <a:cxn ang="0">
                <a:pos x="connsiteX2" y="connsiteY2"/>
              </a:cxn>
            </a:cxnLst>
            <a:rect l="l" t="t" r="r" b="b"/>
            <a:pathLst>
              <a:path w="693420" h="723900">
                <a:moveTo>
                  <a:pt x="693420" y="723900"/>
                </a:moveTo>
                <a:lnTo>
                  <a:pt x="518160" y="0"/>
                </a:lnTo>
                <a:lnTo>
                  <a:pt x="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800">
              <a:solidFill>
                <a:prstClr val="white"/>
              </a:solidFill>
            </a:endParaRPr>
          </a:p>
        </p:txBody>
      </p:sp>
      <p:sp>
        <p:nvSpPr>
          <p:cNvPr id="31" name="任意多边形 30"/>
          <p:cNvSpPr/>
          <p:nvPr/>
        </p:nvSpPr>
        <p:spPr>
          <a:xfrm>
            <a:off x="6898005" y="1957705"/>
            <a:ext cx="1396365" cy="1044575"/>
          </a:xfrm>
          <a:custGeom>
            <a:avLst/>
            <a:gdLst>
              <a:gd name="connsiteX0" fmla="*/ 0 w 967740"/>
              <a:gd name="connsiteY0" fmla="*/ 723900 h 723900"/>
              <a:gd name="connsiteX1" fmla="*/ 335280 w 967740"/>
              <a:gd name="connsiteY1" fmla="*/ 0 h 723900"/>
              <a:gd name="connsiteX2" fmla="*/ 967740 w 967740"/>
              <a:gd name="connsiteY2" fmla="*/ 0 h 723900"/>
            </a:gdLst>
            <a:ahLst/>
            <a:cxnLst>
              <a:cxn ang="0">
                <a:pos x="connsiteX0" y="connsiteY0"/>
              </a:cxn>
              <a:cxn ang="0">
                <a:pos x="connsiteX1" y="connsiteY1"/>
              </a:cxn>
              <a:cxn ang="0">
                <a:pos x="connsiteX2" y="connsiteY2"/>
              </a:cxn>
            </a:cxnLst>
            <a:rect l="l" t="t" r="r" b="b"/>
            <a:pathLst>
              <a:path w="967740" h="723900">
                <a:moveTo>
                  <a:pt x="0" y="723900"/>
                </a:moveTo>
                <a:lnTo>
                  <a:pt x="335280" y="0"/>
                </a:lnTo>
                <a:lnTo>
                  <a:pt x="96774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800">
              <a:solidFill>
                <a:prstClr val="white"/>
              </a:solidFill>
            </a:endParaRPr>
          </a:p>
        </p:txBody>
      </p:sp>
      <p:grpSp>
        <p:nvGrpSpPr>
          <p:cNvPr id="32" name="组合 31"/>
          <p:cNvGrpSpPr/>
          <p:nvPr/>
        </p:nvGrpSpPr>
        <p:grpSpPr>
          <a:xfrm>
            <a:off x="8284845" y="1794510"/>
            <a:ext cx="2447290" cy="823595"/>
            <a:chOff x="1964947" y="597930"/>
            <a:chExt cx="1695828" cy="570932"/>
          </a:xfrm>
        </p:grpSpPr>
        <p:sp>
          <p:nvSpPr>
            <p:cNvPr id="33" name="文本框 32"/>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34" name="文本框 24"/>
            <p:cNvSpPr txBox="1">
              <a:spLocks noChangeArrowheads="1"/>
            </p:cNvSpPr>
            <p:nvPr/>
          </p:nvSpPr>
          <p:spPr bwMode="auto">
            <a:xfrm>
              <a:off x="1964947"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极化率</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35" name="任意多边形 34"/>
          <p:cNvSpPr/>
          <p:nvPr/>
        </p:nvSpPr>
        <p:spPr>
          <a:xfrm>
            <a:off x="7502525" y="3552190"/>
            <a:ext cx="1181735" cy="329565"/>
          </a:xfrm>
          <a:custGeom>
            <a:avLst/>
            <a:gdLst>
              <a:gd name="connsiteX0" fmla="*/ 0 w 819150"/>
              <a:gd name="connsiteY0" fmla="*/ 228600 h 228600"/>
              <a:gd name="connsiteX1" fmla="*/ 361950 w 819150"/>
              <a:gd name="connsiteY1" fmla="*/ 0 h 228600"/>
              <a:gd name="connsiteX2" fmla="*/ 819150 w 819150"/>
              <a:gd name="connsiteY2" fmla="*/ 0 h 228600"/>
            </a:gdLst>
            <a:ahLst/>
            <a:cxnLst>
              <a:cxn ang="0">
                <a:pos x="connsiteX0" y="connsiteY0"/>
              </a:cxn>
              <a:cxn ang="0">
                <a:pos x="connsiteX1" y="connsiteY1"/>
              </a:cxn>
              <a:cxn ang="0">
                <a:pos x="connsiteX2" y="connsiteY2"/>
              </a:cxn>
            </a:cxnLst>
            <a:rect l="l" t="t" r="r" b="b"/>
            <a:pathLst>
              <a:path w="819150" h="228600">
                <a:moveTo>
                  <a:pt x="0" y="228600"/>
                </a:moveTo>
                <a:lnTo>
                  <a:pt x="361950" y="0"/>
                </a:lnTo>
                <a:lnTo>
                  <a:pt x="81915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800">
              <a:solidFill>
                <a:prstClr val="white"/>
              </a:solidFill>
            </a:endParaRPr>
          </a:p>
        </p:txBody>
      </p:sp>
      <p:grpSp>
        <p:nvGrpSpPr>
          <p:cNvPr id="36" name="组合 35"/>
          <p:cNvGrpSpPr/>
          <p:nvPr/>
        </p:nvGrpSpPr>
        <p:grpSpPr>
          <a:xfrm>
            <a:off x="8696960" y="3375025"/>
            <a:ext cx="2447290" cy="823595"/>
            <a:chOff x="1964947" y="597930"/>
            <a:chExt cx="1695828" cy="570932"/>
          </a:xfrm>
        </p:grpSpPr>
        <p:sp>
          <p:nvSpPr>
            <p:cNvPr id="37" name="文本框 36"/>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38" name="文本框 24"/>
            <p:cNvSpPr txBox="1">
              <a:spLocks noChangeArrowheads="1"/>
            </p:cNvSpPr>
            <p:nvPr/>
          </p:nvSpPr>
          <p:spPr bwMode="auto">
            <a:xfrm>
              <a:off x="1964947"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焓</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39" name="任意多边形 38"/>
          <p:cNvSpPr/>
          <p:nvPr/>
        </p:nvSpPr>
        <p:spPr>
          <a:xfrm>
            <a:off x="4272915" y="4665345"/>
            <a:ext cx="1154430" cy="1030605"/>
          </a:xfrm>
          <a:custGeom>
            <a:avLst/>
            <a:gdLst>
              <a:gd name="connsiteX0" fmla="*/ 800100 w 800100"/>
              <a:gd name="connsiteY0" fmla="*/ 0 h 714375"/>
              <a:gd name="connsiteX1" fmla="*/ 314325 w 800100"/>
              <a:gd name="connsiteY1" fmla="*/ 714375 h 714375"/>
              <a:gd name="connsiteX2" fmla="*/ 0 w 800100"/>
              <a:gd name="connsiteY2" fmla="*/ 714375 h 714375"/>
            </a:gdLst>
            <a:ahLst/>
            <a:cxnLst>
              <a:cxn ang="0">
                <a:pos x="connsiteX0" y="connsiteY0"/>
              </a:cxn>
              <a:cxn ang="0">
                <a:pos x="connsiteX1" y="connsiteY1"/>
              </a:cxn>
              <a:cxn ang="0">
                <a:pos x="connsiteX2" y="connsiteY2"/>
              </a:cxn>
            </a:cxnLst>
            <a:rect l="l" t="t" r="r" b="b"/>
            <a:pathLst>
              <a:path w="800100" h="714375">
                <a:moveTo>
                  <a:pt x="800100" y="0"/>
                </a:moveTo>
                <a:lnTo>
                  <a:pt x="314325" y="714375"/>
                </a:lnTo>
                <a:lnTo>
                  <a:pt x="0" y="714375"/>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eaLnBrk="0" fontAlgn="base" hangingPunct="0">
              <a:spcBef>
                <a:spcPct val="0"/>
              </a:spcBef>
              <a:spcAft>
                <a:spcPct val="0"/>
              </a:spcAft>
            </a:pPr>
            <a:endParaRPr lang="zh-CN" altLang="en-US" sz="2800">
              <a:solidFill>
                <a:prstClr val="white"/>
              </a:solidFill>
            </a:endParaRPr>
          </a:p>
        </p:txBody>
      </p:sp>
      <p:grpSp>
        <p:nvGrpSpPr>
          <p:cNvPr id="40" name="组合 39"/>
          <p:cNvGrpSpPr/>
          <p:nvPr/>
        </p:nvGrpSpPr>
        <p:grpSpPr>
          <a:xfrm>
            <a:off x="1802765" y="5008880"/>
            <a:ext cx="2476500" cy="823595"/>
            <a:chOff x="1964947" y="597930"/>
            <a:chExt cx="1716705" cy="570932"/>
          </a:xfrm>
        </p:grpSpPr>
        <p:sp>
          <p:nvSpPr>
            <p:cNvPr id="41" name="文本框 40"/>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algn="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42" name="文本框 24"/>
            <p:cNvSpPr txBox="1">
              <a:spLocks noChangeArrowheads="1"/>
            </p:cNvSpPr>
            <p:nvPr/>
          </p:nvSpPr>
          <p:spPr bwMode="auto">
            <a:xfrm>
              <a:off x="2397788"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偶极矩</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43" name="任意多边形 42"/>
          <p:cNvSpPr/>
          <p:nvPr/>
        </p:nvSpPr>
        <p:spPr>
          <a:xfrm>
            <a:off x="6774180" y="4830445"/>
            <a:ext cx="1566545" cy="756285"/>
          </a:xfrm>
          <a:custGeom>
            <a:avLst/>
            <a:gdLst>
              <a:gd name="connsiteX0" fmla="*/ 0 w 1085850"/>
              <a:gd name="connsiteY0" fmla="*/ 0 h 523875"/>
              <a:gd name="connsiteX1" fmla="*/ 428625 w 1085850"/>
              <a:gd name="connsiteY1" fmla="*/ 523875 h 523875"/>
              <a:gd name="connsiteX2" fmla="*/ 1085850 w 1085850"/>
              <a:gd name="connsiteY2" fmla="*/ 523875 h 523875"/>
            </a:gdLst>
            <a:ahLst/>
            <a:cxnLst>
              <a:cxn ang="0">
                <a:pos x="connsiteX0" y="connsiteY0"/>
              </a:cxn>
              <a:cxn ang="0">
                <a:pos x="connsiteX1" y="connsiteY1"/>
              </a:cxn>
              <a:cxn ang="0">
                <a:pos x="connsiteX2" y="connsiteY2"/>
              </a:cxn>
            </a:cxnLst>
            <a:rect l="l" t="t" r="r" b="b"/>
            <a:pathLst>
              <a:path w="1085850" h="523875">
                <a:moveTo>
                  <a:pt x="0" y="0"/>
                </a:moveTo>
                <a:lnTo>
                  <a:pt x="428625" y="523875"/>
                </a:lnTo>
                <a:lnTo>
                  <a:pt x="1085850" y="523875"/>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800">
              <a:solidFill>
                <a:prstClr val="white"/>
              </a:solidFill>
            </a:endParaRPr>
          </a:p>
        </p:txBody>
      </p:sp>
      <p:grpSp>
        <p:nvGrpSpPr>
          <p:cNvPr id="44" name="组合 43"/>
          <p:cNvGrpSpPr/>
          <p:nvPr/>
        </p:nvGrpSpPr>
        <p:grpSpPr>
          <a:xfrm>
            <a:off x="8408670" y="4914900"/>
            <a:ext cx="2447290" cy="823595"/>
            <a:chOff x="1964947" y="597930"/>
            <a:chExt cx="1695828" cy="570932"/>
          </a:xfrm>
        </p:grpSpPr>
        <p:sp>
          <p:nvSpPr>
            <p:cNvPr id="45" name="文本框 44"/>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46" name="文本框 24"/>
            <p:cNvSpPr txBox="1">
              <a:spLocks noChangeArrowheads="1"/>
            </p:cNvSpPr>
            <p:nvPr/>
          </p:nvSpPr>
          <p:spPr bwMode="auto">
            <a:xfrm>
              <a:off x="1964947"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自由能</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2" name="标题 1">
            <a:extLst>
              <a:ext uri="{FF2B5EF4-FFF2-40B4-BE49-F238E27FC236}">
                <a16:creationId xmlns:a16="http://schemas.microsoft.com/office/drawing/2014/main" id="{56B3C09C-F0BC-4B5B-89E1-E176CD2548D3}"/>
              </a:ext>
            </a:extLst>
          </p:cNvPr>
          <p:cNvSpPr>
            <a:spLocks noGrp="1"/>
          </p:cNvSpPr>
          <p:nvPr>
            <p:ph type="title"/>
          </p:nvPr>
        </p:nvSpPr>
        <p:spPr/>
        <p:txBody>
          <a:bodyPr/>
          <a:lstStyle/>
          <a:p>
            <a:r>
              <a:rPr lang="en-US" altLang="zh-CN" dirty="0"/>
              <a:t>QM 9——133,885</a:t>
            </a:r>
            <a:r>
              <a:rPr lang="zh-CN" altLang="en-US" dirty="0"/>
              <a:t>个不同的分子</a:t>
            </a:r>
          </a:p>
        </p:txBody>
      </p:sp>
      <p:sp>
        <p:nvSpPr>
          <p:cNvPr id="47" name="文本框 46">
            <a:extLst>
              <a:ext uri="{FF2B5EF4-FFF2-40B4-BE49-F238E27FC236}">
                <a16:creationId xmlns:a16="http://schemas.microsoft.com/office/drawing/2014/main" id="{70A32ED4-7DC8-40F5-98EE-F7F10B9B39D0}"/>
              </a:ext>
            </a:extLst>
          </p:cNvPr>
          <p:cNvSpPr txBox="1"/>
          <p:nvPr/>
        </p:nvSpPr>
        <p:spPr>
          <a:xfrm>
            <a:off x="2908604" y="6249495"/>
            <a:ext cx="6104466" cy="369332"/>
          </a:xfrm>
          <a:prstGeom prst="rect">
            <a:avLst/>
          </a:prstGeom>
          <a:noFill/>
        </p:spPr>
        <p:txBody>
          <a:bodyPr wrap="square">
            <a:spAutoFit/>
          </a:bodyPr>
          <a:lstStyle/>
          <a:p>
            <a:r>
              <a:rPr lang="zh-CN" altLang="en-US" dirty="0"/>
              <a:t>使用B3LYP/6-31G(2df,p)计算</a:t>
            </a:r>
          </a:p>
        </p:txBody>
      </p:sp>
    </p:spTree>
    <p:extLst>
      <p:ext uri="{BB962C8B-B14F-4D97-AF65-F5344CB8AC3E}">
        <p14:creationId xmlns:p14="http://schemas.microsoft.com/office/powerpoint/2010/main" val="1628984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ED2203-192A-4046-883F-4697B9A782C2}"/>
              </a:ext>
            </a:extLst>
          </p:cNvPr>
          <p:cNvSpPr>
            <a:spLocks noGrp="1"/>
          </p:cNvSpPr>
          <p:nvPr>
            <p:ph sz="quarter" idx="10"/>
          </p:nvPr>
        </p:nvSpPr>
        <p:spPr/>
        <p:txBody>
          <a:bodyPr/>
          <a:lstStyle/>
          <a:p>
            <a:r>
              <a:rPr lang="zh-CN" altLang="en-US" dirty="0"/>
              <a:t>使用</a:t>
            </a:r>
            <a:r>
              <a:rPr lang="en-US" altLang="zh-CN" dirty="0"/>
              <a:t>G4MP2</a:t>
            </a:r>
            <a:r>
              <a:rPr lang="zh-CN" altLang="en-US" dirty="0"/>
              <a:t>计算：一种基于 </a:t>
            </a:r>
            <a:r>
              <a:rPr lang="en-US" altLang="zh-CN" dirty="0"/>
              <a:t>G4 </a:t>
            </a:r>
            <a:r>
              <a:rPr lang="zh-CN" altLang="en-US" dirty="0"/>
              <a:t>理论的复合方法，但减少了扰动理论水平以降低计算成本。更具体地说，在 </a:t>
            </a:r>
            <a:r>
              <a:rPr lang="en-US" altLang="zh-CN" dirty="0"/>
              <a:t>G4MP2 </a:t>
            </a:r>
            <a:r>
              <a:rPr lang="zh-CN" altLang="en-US" dirty="0"/>
              <a:t>方法中，使用二阶微扰理论代替 </a:t>
            </a:r>
            <a:r>
              <a:rPr lang="en-US" altLang="zh-CN" dirty="0"/>
              <a:t>G4 </a:t>
            </a:r>
            <a:r>
              <a:rPr lang="zh-CN" altLang="en-US" dirty="0"/>
              <a:t>方法中耗时的四阶微扰理论组件。因此，</a:t>
            </a:r>
            <a:r>
              <a:rPr lang="en-US" altLang="zh-CN" dirty="0"/>
              <a:t>G4MP2 </a:t>
            </a:r>
            <a:r>
              <a:rPr lang="zh-CN" altLang="en-US" dirty="0"/>
              <a:t>方法比 </a:t>
            </a:r>
            <a:r>
              <a:rPr lang="en-US" altLang="zh-CN" dirty="0"/>
              <a:t>G4 </a:t>
            </a:r>
            <a:r>
              <a:rPr lang="zh-CN" altLang="en-US" dirty="0"/>
              <a:t>方法快大约六到八倍。</a:t>
            </a:r>
          </a:p>
        </p:txBody>
      </p:sp>
      <p:sp>
        <p:nvSpPr>
          <p:cNvPr id="3" name="标题 2">
            <a:extLst>
              <a:ext uri="{FF2B5EF4-FFF2-40B4-BE49-F238E27FC236}">
                <a16:creationId xmlns:a16="http://schemas.microsoft.com/office/drawing/2014/main" id="{B823629A-A2DE-490C-B1B0-36FA665AAF70}"/>
              </a:ext>
            </a:extLst>
          </p:cNvPr>
          <p:cNvSpPr>
            <a:spLocks noGrp="1"/>
          </p:cNvSpPr>
          <p:nvPr>
            <p:ph type="title"/>
          </p:nvPr>
        </p:nvSpPr>
        <p:spPr/>
        <p:txBody>
          <a:bodyPr/>
          <a:lstStyle/>
          <a:p>
            <a:r>
              <a:rPr lang="en-US" altLang="zh-CN" dirty="0"/>
              <a:t>QM 9——6095</a:t>
            </a:r>
            <a:r>
              <a:rPr lang="zh-CN" altLang="en-US" dirty="0"/>
              <a:t>个结构异构体</a:t>
            </a:r>
            <a:r>
              <a:rPr lang="pt-BR" altLang="zh-CN" dirty="0"/>
              <a:t>C</a:t>
            </a:r>
            <a:r>
              <a:rPr lang="pt-BR" altLang="zh-CN" baseline="-25000" dirty="0"/>
              <a:t>7</a:t>
            </a:r>
            <a:r>
              <a:rPr lang="pt-BR" altLang="zh-CN" dirty="0"/>
              <a:t>H</a:t>
            </a:r>
            <a:r>
              <a:rPr lang="pt-BR" altLang="zh-CN" baseline="-25000" dirty="0"/>
              <a:t>10</a:t>
            </a:r>
            <a:r>
              <a:rPr lang="pt-BR" altLang="zh-CN" dirty="0"/>
              <a:t>O</a:t>
            </a:r>
            <a:r>
              <a:rPr lang="pt-BR" altLang="zh-CN" baseline="-25000" dirty="0"/>
              <a:t>2</a:t>
            </a:r>
            <a:endParaRPr lang="zh-CN" altLang="en-US" baseline="-25000" dirty="0"/>
          </a:p>
        </p:txBody>
      </p:sp>
      <p:pic>
        <p:nvPicPr>
          <p:cNvPr id="6" name="图片 5">
            <a:extLst>
              <a:ext uri="{FF2B5EF4-FFF2-40B4-BE49-F238E27FC236}">
                <a16:creationId xmlns:a16="http://schemas.microsoft.com/office/drawing/2014/main" id="{EEA3BEFA-BAEC-40E1-A24C-2EDFB8B99828}"/>
              </a:ext>
            </a:extLst>
          </p:cNvPr>
          <p:cNvPicPr>
            <a:picLocks noChangeAspect="1"/>
          </p:cNvPicPr>
          <p:nvPr/>
        </p:nvPicPr>
        <p:blipFill>
          <a:blip r:embed="rId2"/>
          <a:stretch>
            <a:fillRect/>
          </a:stretch>
        </p:blipFill>
        <p:spPr>
          <a:xfrm>
            <a:off x="1472896" y="4259539"/>
            <a:ext cx="2877220" cy="1800000"/>
          </a:xfrm>
          <a:prstGeom prst="rect">
            <a:avLst/>
          </a:prstGeom>
        </p:spPr>
      </p:pic>
      <p:pic>
        <p:nvPicPr>
          <p:cNvPr id="7" name="图片 6">
            <a:extLst>
              <a:ext uri="{FF2B5EF4-FFF2-40B4-BE49-F238E27FC236}">
                <a16:creationId xmlns:a16="http://schemas.microsoft.com/office/drawing/2014/main" id="{A57ABEB3-3C62-4239-89C0-545D449D9545}"/>
              </a:ext>
            </a:extLst>
          </p:cNvPr>
          <p:cNvPicPr>
            <a:picLocks noChangeAspect="1"/>
          </p:cNvPicPr>
          <p:nvPr/>
        </p:nvPicPr>
        <p:blipFill>
          <a:blip r:embed="rId3"/>
          <a:stretch>
            <a:fillRect/>
          </a:stretch>
        </p:blipFill>
        <p:spPr>
          <a:xfrm>
            <a:off x="5672895" y="4259539"/>
            <a:ext cx="4543268" cy="1800000"/>
          </a:xfrm>
          <a:prstGeom prst="rect">
            <a:avLst/>
          </a:prstGeom>
        </p:spPr>
      </p:pic>
    </p:spTree>
    <p:extLst>
      <p:ext uri="{BB962C8B-B14F-4D97-AF65-F5344CB8AC3E}">
        <p14:creationId xmlns:p14="http://schemas.microsoft.com/office/powerpoint/2010/main" val="556651375"/>
      </p:ext>
    </p:extLst>
  </p:cSld>
  <p:clrMapOvr>
    <a:masterClrMapping/>
  </p:clrMapOvr>
</p:sld>
</file>

<file path=ppt/theme/theme1.xml><?xml version="1.0" encoding="utf-8"?>
<a:theme xmlns:a="http://schemas.openxmlformats.org/drawingml/2006/main" name="Office 主题">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3018</TotalTime>
  <Words>2051</Words>
  <Application>Microsoft Office PowerPoint</Application>
  <PresentationFormat>宽屏</PresentationFormat>
  <Paragraphs>174</Paragraphs>
  <Slides>32</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等线</vt:lpstr>
      <vt:lpstr>Cambria Math</vt:lpstr>
      <vt:lpstr>Calibri</vt:lpstr>
      <vt:lpstr>Batang</vt:lpstr>
      <vt:lpstr>华文楷体</vt:lpstr>
      <vt:lpstr>幼圆</vt:lpstr>
      <vt:lpstr>黑体</vt:lpstr>
      <vt:lpstr>tahoma</vt:lpstr>
      <vt:lpstr>微软雅黑</vt:lpstr>
      <vt:lpstr>Palatino Linotype</vt:lpstr>
      <vt:lpstr>Arial</vt:lpstr>
      <vt:lpstr>Colonna MT</vt:lpstr>
      <vt:lpstr>Blackadder ITC</vt:lpstr>
      <vt:lpstr>Times New Roman</vt:lpstr>
      <vt:lpstr>Office 主题</vt:lpstr>
      <vt:lpstr>PowerPoint 演示文稿</vt:lpstr>
      <vt:lpstr>PowerPoint 演示文稿</vt:lpstr>
      <vt:lpstr>PowerPoint 演示文稿</vt:lpstr>
      <vt:lpstr>PowerPoint 演示文稿</vt:lpstr>
      <vt:lpstr>分子物理结构决定分子化学性质</vt:lpstr>
      <vt:lpstr>训练势能面（potential energy surface）的数据集（dataset）</vt:lpstr>
      <vt:lpstr>QM 9——benchmark database for organic molecules</vt:lpstr>
      <vt:lpstr>QM 9——133,885个不同的分子</vt:lpstr>
      <vt:lpstr>QM 9——6095个结构异构体C7H10O2</vt:lpstr>
      <vt:lpstr>分子构型分布</vt:lpstr>
      <vt:lpstr>原始数据</vt:lpstr>
      <vt:lpstr>Atomref.txt</vt:lpstr>
      <vt:lpstr>MD17</vt:lpstr>
      <vt:lpstr>MD17</vt:lpstr>
      <vt:lpstr>MD17</vt:lpstr>
      <vt:lpstr>PowerPoint 演示文稿</vt:lpstr>
      <vt:lpstr>QM9类</vt:lpstr>
      <vt:lpstr>SchNet获取的QM9数据</vt:lpstr>
      <vt:lpstr>QM9数据可视化</vt:lpstr>
      <vt:lpstr>QM9数据可视化</vt:lpstr>
      <vt:lpstr>SchNet</vt:lpstr>
      <vt:lpstr>Representation-SchNet</vt:lpstr>
      <vt:lpstr>Representation-SchNet</vt:lpstr>
      <vt:lpstr>Output-Atomwise</vt:lpstr>
      <vt:lpstr>activation functions: shifted softplus</vt:lpstr>
      <vt:lpstr>Loss</vt:lpstr>
      <vt:lpstr>Loss</vt:lpstr>
      <vt:lpstr>CONCLUSIONS</vt:lpstr>
      <vt:lpstr>Compare</vt:lpstr>
      <vt:lpstr>Other</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lanhai</dc:creator>
  <cp:lastModifiedBy>kuai yiming</cp:lastModifiedBy>
  <cp:revision>19</cp:revision>
  <dcterms:created xsi:type="dcterms:W3CDTF">2015-05-05T08:02:00Z</dcterms:created>
  <dcterms:modified xsi:type="dcterms:W3CDTF">2022-07-14T05:59:14Z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